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heme/theme3.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53"/>
  </p:notesMasterIdLst>
  <p:sldIdLst>
    <p:sldId id="257" r:id="rId3"/>
    <p:sldId id="2147376543" r:id="rId4"/>
    <p:sldId id="2147376544" r:id="rId5"/>
    <p:sldId id="260" r:id="rId6"/>
    <p:sldId id="2147376546" r:id="rId7"/>
    <p:sldId id="2147376545" r:id="rId8"/>
    <p:sldId id="263" r:id="rId9"/>
    <p:sldId id="267" r:id="rId10"/>
    <p:sldId id="268" r:id="rId11"/>
    <p:sldId id="273" r:id="rId12"/>
    <p:sldId id="2147376562" r:id="rId13"/>
    <p:sldId id="2147376561" r:id="rId14"/>
    <p:sldId id="274" r:id="rId15"/>
    <p:sldId id="2147376563" r:id="rId16"/>
    <p:sldId id="2147376571" r:id="rId17"/>
    <p:sldId id="2147376564" r:id="rId18"/>
    <p:sldId id="2147376565" r:id="rId19"/>
    <p:sldId id="2147376566" r:id="rId20"/>
    <p:sldId id="2147376567" r:id="rId21"/>
    <p:sldId id="2147376572" r:id="rId22"/>
    <p:sldId id="2147376568" r:id="rId23"/>
    <p:sldId id="2147376569" r:id="rId24"/>
    <p:sldId id="283" r:id="rId25"/>
    <p:sldId id="275" r:id="rId26"/>
    <p:sldId id="277" r:id="rId27"/>
    <p:sldId id="278" r:id="rId28"/>
    <p:sldId id="279" r:id="rId29"/>
    <p:sldId id="280" r:id="rId30"/>
    <p:sldId id="281" r:id="rId31"/>
    <p:sldId id="282" r:id="rId32"/>
    <p:sldId id="2147376573" r:id="rId33"/>
    <p:sldId id="2147376574" r:id="rId34"/>
    <p:sldId id="2147376541" r:id="rId35"/>
    <p:sldId id="262" r:id="rId36"/>
    <p:sldId id="264" r:id="rId37"/>
    <p:sldId id="265" r:id="rId38"/>
    <p:sldId id="2147376547" r:id="rId39"/>
    <p:sldId id="2147376548" r:id="rId40"/>
    <p:sldId id="2147376549" r:id="rId41"/>
    <p:sldId id="2147376550" r:id="rId42"/>
    <p:sldId id="2147376551" r:id="rId43"/>
    <p:sldId id="2147376552" r:id="rId44"/>
    <p:sldId id="2147376553" r:id="rId45"/>
    <p:sldId id="2147376554" r:id="rId46"/>
    <p:sldId id="2147376555" r:id="rId47"/>
    <p:sldId id="2147376556" r:id="rId48"/>
    <p:sldId id="2147376557" r:id="rId49"/>
    <p:sldId id="2147376558" r:id="rId50"/>
    <p:sldId id="2147376560" r:id="rId51"/>
    <p:sldId id="2147376559" r:id="rId5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79C4342E-3CC3-46EF-AE7C-A95B5C0D5471}">
          <p14:sldIdLst>
            <p14:sldId id="257"/>
            <p14:sldId id="2147376543"/>
            <p14:sldId id="2147376544"/>
            <p14:sldId id="260"/>
            <p14:sldId id="2147376546"/>
            <p14:sldId id="2147376545"/>
            <p14:sldId id="263"/>
            <p14:sldId id="267"/>
            <p14:sldId id="268"/>
            <p14:sldId id="273"/>
            <p14:sldId id="2147376562"/>
            <p14:sldId id="2147376561"/>
            <p14:sldId id="274"/>
            <p14:sldId id="2147376563"/>
            <p14:sldId id="2147376571"/>
            <p14:sldId id="2147376564"/>
            <p14:sldId id="2147376565"/>
            <p14:sldId id="2147376566"/>
            <p14:sldId id="2147376567"/>
            <p14:sldId id="2147376572"/>
            <p14:sldId id="2147376568"/>
            <p14:sldId id="2147376569"/>
            <p14:sldId id="283"/>
            <p14:sldId id="275"/>
            <p14:sldId id="277"/>
            <p14:sldId id="278"/>
            <p14:sldId id="279"/>
            <p14:sldId id="280"/>
            <p14:sldId id="281"/>
            <p14:sldId id="282"/>
            <p14:sldId id="2147376573"/>
            <p14:sldId id="2147376574"/>
            <p14:sldId id="2147376541"/>
          </p14:sldIdLst>
        </p14:section>
        <p14:section name="Backup Slides" id="{5E8F3A25-5D87-4B92-81A3-8561EB894275}">
          <p14:sldIdLst>
            <p14:sldId id="262"/>
            <p14:sldId id="264"/>
            <p14:sldId id="265"/>
            <p14:sldId id="2147376547"/>
            <p14:sldId id="2147376548"/>
            <p14:sldId id="2147376549"/>
            <p14:sldId id="2147376550"/>
            <p14:sldId id="2147376551"/>
            <p14:sldId id="2147376552"/>
            <p14:sldId id="2147376553"/>
            <p14:sldId id="2147376554"/>
            <p14:sldId id="2147376555"/>
            <p14:sldId id="2147376556"/>
            <p14:sldId id="2147376557"/>
            <p14:sldId id="2147376558"/>
            <p14:sldId id="2147376560"/>
            <p14:sldId id="214737655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275CDD9-AEA3-418D-A618-9284A52292A9}" v="7" dt="2024-06-25T16:58:22.35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286" autoAdjust="0"/>
    <p:restoredTop sz="94250" autoAdjust="0"/>
  </p:normalViewPr>
  <p:slideViewPr>
    <p:cSldViewPr snapToGrid="0">
      <p:cViewPr varScale="1">
        <p:scale>
          <a:sx n="72" d="100"/>
          <a:sy n="72" d="100"/>
        </p:scale>
        <p:origin x="332" y="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microsoft.com/office/2015/10/relationships/revisionInfo" Target="revisionInfo.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notesMaster" Target="notesMasters/notesMaster1.xml"/><Relationship Id="rId58" Type="http://schemas.microsoft.com/office/2016/11/relationships/changesInfo" Target="changesInfos/changesInfo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ikiran Karra" userId="ae91d757-7ac9-4d65-85df-46aeb31f9ee6" providerId="ADAL" clId="{E275CDD9-AEA3-418D-A618-9284A52292A9}"/>
    <pc:docChg chg="undo custSel addSld delSld modSld modSection">
      <pc:chgData name="Saikiran Karra" userId="ae91d757-7ac9-4d65-85df-46aeb31f9ee6" providerId="ADAL" clId="{E275CDD9-AEA3-418D-A618-9284A52292A9}" dt="2024-06-27T03:42:23.385" v="165" actId="20577"/>
      <pc:docMkLst>
        <pc:docMk/>
      </pc:docMkLst>
      <pc:sldChg chg="modSp mod">
        <pc:chgData name="Saikiran Karra" userId="ae91d757-7ac9-4d65-85df-46aeb31f9ee6" providerId="ADAL" clId="{E275CDD9-AEA3-418D-A618-9284A52292A9}" dt="2024-06-25T12:35:06.760" v="69" actId="20577"/>
        <pc:sldMkLst>
          <pc:docMk/>
          <pc:sldMk cId="1466216079" sldId="260"/>
        </pc:sldMkLst>
        <pc:spChg chg="mod">
          <ac:chgData name="Saikiran Karra" userId="ae91d757-7ac9-4d65-85df-46aeb31f9ee6" providerId="ADAL" clId="{E275CDD9-AEA3-418D-A618-9284A52292A9}" dt="2024-06-25T12:35:06.760" v="69" actId="20577"/>
          <ac:spMkLst>
            <pc:docMk/>
            <pc:sldMk cId="1466216079" sldId="260"/>
            <ac:spMk id="2" creationId="{5C492D9E-57F5-9E69-03F7-58429BE22949}"/>
          </ac:spMkLst>
        </pc:spChg>
      </pc:sldChg>
      <pc:sldChg chg="modSp mod">
        <pc:chgData name="Saikiran Karra" userId="ae91d757-7ac9-4d65-85df-46aeb31f9ee6" providerId="ADAL" clId="{E275CDD9-AEA3-418D-A618-9284A52292A9}" dt="2024-06-25T07:52:04.284" v="6" actId="114"/>
        <pc:sldMkLst>
          <pc:docMk/>
          <pc:sldMk cId="1878039129" sldId="263"/>
        </pc:sldMkLst>
        <pc:spChg chg="mod">
          <ac:chgData name="Saikiran Karra" userId="ae91d757-7ac9-4d65-85df-46aeb31f9ee6" providerId="ADAL" clId="{E275CDD9-AEA3-418D-A618-9284A52292A9}" dt="2024-06-25T07:51:51.430" v="3" actId="114"/>
          <ac:spMkLst>
            <pc:docMk/>
            <pc:sldMk cId="1878039129" sldId="263"/>
            <ac:spMk id="2" creationId="{A0E6C8CC-1B05-4154-8008-FA7732671A18}"/>
          </ac:spMkLst>
        </pc:spChg>
        <pc:spChg chg="mod">
          <ac:chgData name="Saikiran Karra" userId="ae91d757-7ac9-4d65-85df-46aeb31f9ee6" providerId="ADAL" clId="{E275CDD9-AEA3-418D-A618-9284A52292A9}" dt="2024-06-25T07:52:04.284" v="6" actId="114"/>
          <ac:spMkLst>
            <pc:docMk/>
            <pc:sldMk cId="1878039129" sldId="263"/>
            <ac:spMk id="3" creationId="{513C6BAC-055D-169A-6956-ED8F70C1C29C}"/>
          </ac:spMkLst>
        </pc:spChg>
      </pc:sldChg>
      <pc:sldChg chg="modSp mod">
        <pc:chgData name="Saikiran Karra" userId="ae91d757-7ac9-4d65-85df-46aeb31f9ee6" providerId="ADAL" clId="{E275CDD9-AEA3-418D-A618-9284A52292A9}" dt="2024-06-25T16:32:26.524" v="73" actId="20577"/>
        <pc:sldMkLst>
          <pc:docMk/>
          <pc:sldMk cId="2658107922" sldId="265"/>
        </pc:sldMkLst>
        <pc:spChg chg="mod">
          <ac:chgData name="Saikiran Karra" userId="ae91d757-7ac9-4d65-85df-46aeb31f9ee6" providerId="ADAL" clId="{E275CDD9-AEA3-418D-A618-9284A52292A9}" dt="2024-06-25T16:32:26.524" v="73" actId="20577"/>
          <ac:spMkLst>
            <pc:docMk/>
            <pc:sldMk cId="2658107922" sldId="265"/>
            <ac:spMk id="2" creationId="{14EAF37A-F149-E42F-E02A-9DF0F1191AE5}"/>
          </ac:spMkLst>
        </pc:spChg>
      </pc:sldChg>
      <pc:sldChg chg="addSp delSp modSp mod">
        <pc:chgData name="Saikiran Karra" userId="ae91d757-7ac9-4d65-85df-46aeb31f9ee6" providerId="ADAL" clId="{E275CDD9-AEA3-418D-A618-9284A52292A9}" dt="2024-06-25T08:02:58.528" v="55" actId="20577"/>
        <pc:sldMkLst>
          <pc:docMk/>
          <pc:sldMk cId="230531619" sldId="268"/>
        </pc:sldMkLst>
        <pc:spChg chg="mod">
          <ac:chgData name="Saikiran Karra" userId="ae91d757-7ac9-4d65-85df-46aeb31f9ee6" providerId="ADAL" clId="{E275CDD9-AEA3-418D-A618-9284A52292A9}" dt="2024-06-25T08:02:20.299" v="53" actId="255"/>
          <ac:spMkLst>
            <pc:docMk/>
            <pc:sldMk cId="230531619" sldId="268"/>
            <ac:spMk id="14" creationId="{659AFC93-9EDC-8710-ADF6-44496D585AA6}"/>
          </ac:spMkLst>
        </pc:spChg>
        <pc:spChg chg="mod">
          <ac:chgData name="Saikiran Karra" userId="ae91d757-7ac9-4d65-85df-46aeb31f9ee6" providerId="ADAL" clId="{E275CDD9-AEA3-418D-A618-9284A52292A9}" dt="2024-06-25T08:02:58.528" v="55" actId="20577"/>
          <ac:spMkLst>
            <pc:docMk/>
            <pc:sldMk cId="230531619" sldId="268"/>
            <ac:spMk id="17" creationId="{C5FC0781-4A2B-40FF-4E13-37BC4F949714}"/>
          </ac:spMkLst>
        </pc:spChg>
        <pc:spChg chg="mod">
          <ac:chgData name="Saikiran Karra" userId="ae91d757-7ac9-4d65-85df-46aeb31f9ee6" providerId="ADAL" clId="{E275CDD9-AEA3-418D-A618-9284A52292A9}" dt="2024-06-25T08:02:11.415" v="52" actId="14100"/>
          <ac:spMkLst>
            <pc:docMk/>
            <pc:sldMk cId="230531619" sldId="268"/>
            <ac:spMk id="18" creationId="{46000F4F-9351-8723-BCA6-E2C981CBD62F}"/>
          </ac:spMkLst>
        </pc:spChg>
        <pc:picChg chg="add del mod">
          <ac:chgData name="Saikiran Karra" userId="ae91d757-7ac9-4d65-85df-46aeb31f9ee6" providerId="ADAL" clId="{E275CDD9-AEA3-418D-A618-9284A52292A9}" dt="2024-06-25T08:02:28.888" v="54" actId="478"/>
          <ac:picMkLst>
            <pc:docMk/>
            <pc:sldMk cId="230531619" sldId="268"/>
            <ac:picMk id="7" creationId="{2319834B-EE00-77D0-4B6E-8CC24CDB8340}"/>
          </ac:picMkLst>
        </pc:picChg>
      </pc:sldChg>
      <pc:sldChg chg="modSp">
        <pc:chgData name="Saikiran Karra" userId="ae91d757-7ac9-4d65-85df-46aeb31f9ee6" providerId="ADAL" clId="{E275CDD9-AEA3-418D-A618-9284A52292A9}" dt="2024-06-25T08:05:53.426" v="57" actId="313"/>
        <pc:sldMkLst>
          <pc:docMk/>
          <pc:sldMk cId="3687118994" sldId="273"/>
        </pc:sldMkLst>
        <pc:spChg chg="mod">
          <ac:chgData name="Saikiran Karra" userId="ae91d757-7ac9-4d65-85df-46aeb31f9ee6" providerId="ADAL" clId="{E275CDD9-AEA3-418D-A618-9284A52292A9}" dt="2024-06-25T08:05:53.426" v="57" actId="313"/>
          <ac:spMkLst>
            <pc:docMk/>
            <pc:sldMk cId="3687118994" sldId="273"/>
            <ac:spMk id="3" creationId="{8D4AD547-23C9-3F3C-01FF-D65C2DD6A6D8}"/>
          </ac:spMkLst>
        </pc:spChg>
      </pc:sldChg>
      <pc:sldChg chg="addSp modSp mod">
        <pc:chgData name="Saikiran Karra" userId="ae91d757-7ac9-4d65-85df-46aeb31f9ee6" providerId="ADAL" clId="{E275CDD9-AEA3-418D-A618-9284A52292A9}" dt="2024-06-26T05:31:14.751" v="89" actId="27107"/>
        <pc:sldMkLst>
          <pc:docMk/>
          <pc:sldMk cId="1118125499" sldId="274"/>
        </pc:sldMkLst>
        <pc:spChg chg="add mod">
          <ac:chgData name="Saikiran Karra" userId="ae91d757-7ac9-4d65-85df-46aeb31f9ee6" providerId="ADAL" clId="{E275CDD9-AEA3-418D-A618-9284A52292A9}" dt="2024-06-25T08:21:04.204" v="61" actId="1076"/>
          <ac:spMkLst>
            <pc:docMk/>
            <pc:sldMk cId="1118125499" sldId="274"/>
            <ac:spMk id="3" creationId="{A57AD12A-B482-2791-5FD8-7EDCF1113E79}"/>
          </ac:spMkLst>
        </pc:spChg>
        <pc:spChg chg="mod">
          <ac:chgData name="Saikiran Karra" userId="ae91d757-7ac9-4d65-85df-46aeb31f9ee6" providerId="ADAL" clId="{E275CDD9-AEA3-418D-A618-9284A52292A9}" dt="2024-06-26T05:31:14.751" v="89" actId="27107"/>
          <ac:spMkLst>
            <pc:docMk/>
            <pc:sldMk cId="1118125499" sldId="274"/>
            <ac:spMk id="13" creationId="{DA821496-4173-E502-5571-BA3E06F89579}"/>
          </ac:spMkLst>
        </pc:spChg>
      </pc:sldChg>
      <pc:sldChg chg="addSp delSp modSp mod">
        <pc:chgData name="Saikiran Karra" userId="ae91d757-7ac9-4d65-85df-46aeb31f9ee6" providerId="ADAL" clId="{E275CDD9-AEA3-418D-A618-9284A52292A9}" dt="2024-06-26T10:28:17.060" v="148" actId="1076"/>
        <pc:sldMkLst>
          <pc:docMk/>
          <pc:sldMk cId="1087196138" sldId="280"/>
        </pc:sldMkLst>
        <pc:spChg chg="mod">
          <ac:chgData name="Saikiran Karra" userId="ae91d757-7ac9-4d65-85df-46aeb31f9ee6" providerId="ADAL" clId="{E275CDD9-AEA3-418D-A618-9284A52292A9}" dt="2024-06-26T10:14:25.376" v="104" actId="1076"/>
          <ac:spMkLst>
            <pc:docMk/>
            <pc:sldMk cId="1087196138" sldId="280"/>
            <ac:spMk id="11" creationId="{4B4EC240-46E6-FDC0-F0B7-57040C827084}"/>
          </ac:spMkLst>
        </pc:spChg>
        <pc:picChg chg="add del mod">
          <ac:chgData name="Saikiran Karra" userId="ae91d757-7ac9-4d65-85df-46aeb31f9ee6" providerId="ADAL" clId="{E275CDD9-AEA3-418D-A618-9284A52292A9}" dt="2024-06-26T10:14:04.172" v="97" actId="478"/>
          <ac:picMkLst>
            <pc:docMk/>
            <pc:sldMk cId="1087196138" sldId="280"/>
            <ac:picMk id="4" creationId="{8B058B7C-C7A8-091B-9E72-5B4814C714FA}"/>
          </ac:picMkLst>
        </pc:picChg>
        <pc:picChg chg="add del mod">
          <ac:chgData name="Saikiran Karra" userId="ae91d757-7ac9-4d65-85df-46aeb31f9ee6" providerId="ADAL" clId="{E275CDD9-AEA3-418D-A618-9284A52292A9}" dt="2024-06-26T10:28:03.054" v="143" actId="478"/>
          <ac:picMkLst>
            <pc:docMk/>
            <pc:sldMk cId="1087196138" sldId="280"/>
            <ac:picMk id="6" creationId="{8922AB03-8D82-C76F-FE61-C74334B630CF}"/>
          </ac:picMkLst>
        </pc:picChg>
        <pc:picChg chg="add mod">
          <ac:chgData name="Saikiran Karra" userId="ae91d757-7ac9-4d65-85df-46aeb31f9ee6" providerId="ADAL" clId="{E275CDD9-AEA3-418D-A618-9284A52292A9}" dt="2024-06-26T10:28:17.060" v="148" actId="1076"/>
          <ac:picMkLst>
            <pc:docMk/>
            <pc:sldMk cId="1087196138" sldId="280"/>
            <ac:picMk id="9" creationId="{B763950C-03DA-BD89-D30B-A76C4F436B13}"/>
          </ac:picMkLst>
        </pc:picChg>
        <pc:picChg chg="del">
          <ac:chgData name="Saikiran Karra" userId="ae91d757-7ac9-4d65-85df-46aeb31f9ee6" providerId="ADAL" clId="{E275CDD9-AEA3-418D-A618-9284A52292A9}" dt="2024-06-26T10:14:08.834" v="99" actId="478"/>
          <ac:picMkLst>
            <pc:docMk/>
            <pc:sldMk cId="1087196138" sldId="280"/>
            <ac:picMk id="13" creationId="{45344671-F6C1-1C58-D45B-3650DF2412D7}"/>
          </ac:picMkLst>
        </pc:picChg>
      </pc:sldChg>
      <pc:sldChg chg="addSp delSp modSp mod">
        <pc:chgData name="Saikiran Karra" userId="ae91d757-7ac9-4d65-85df-46aeb31f9ee6" providerId="ADAL" clId="{E275CDD9-AEA3-418D-A618-9284A52292A9}" dt="2024-06-26T10:15:25.864" v="114" actId="1076"/>
        <pc:sldMkLst>
          <pc:docMk/>
          <pc:sldMk cId="176158818" sldId="281"/>
        </pc:sldMkLst>
        <pc:spChg chg="mod">
          <ac:chgData name="Saikiran Karra" userId="ae91d757-7ac9-4d65-85df-46aeb31f9ee6" providerId="ADAL" clId="{E275CDD9-AEA3-418D-A618-9284A52292A9}" dt="2024-06-26T10:15:22.673" v="113" actId="1076"/>
          <ac:spMkLst>
            <pc:docMk/>
            <pc:sldMk cId="176158818" sldId="281"/>
            <ac:spMk id="9" creationId="{37623D9F-2DE4-19F5-B591-843AD6C0BC01}"/>
          </ac:spMkLst>
        </pc:spChg>
        <pc:picChg chg="add mod">
          <ac:chgData name="Saikiran Karra" userId="ae91d757-7ac9-4d65-85df-46aeb31f9ee6" providerId="ADAL" clId="{E275CDD9-AEA3-418D-A618-9284A52292A9}" dt="2024-06-26T10:15:25.864" v="114" actId="1076"/>
          <ac:picMkLst>
            <pc:docMk/>
            <pc:sldMk cId="176158818" sldId="281"/>
            <ac:picMk id="4" creationId="{14391CB4-FF40-E291-F182-D7816D6645C7}"/>
          </ac:picMkLst>
        </pc:picChg>
        <pc:picChg chg="del">
          <ac:chgData name="Saikiran Karra" userId="ae91d757-7ac9-4d65-85df-46aeb31f9ee6" providerId="ADAL" clId="{E275CDD9-AEA3-418D-A618-9284A52292A9}" dt="2024-06-26T10:14:33.027" v="107" actId="478"/>
          <ac:picMkLst>
            <pc:docMk/>
            <pc:sldMk cId="176158818" sldId="281"/>
            <ac:picMk id="7" creationId="{1EF7B669-CFD9-1829-F252-71B7716F1582}"/>
          </ac:picMkLst>
        </pc:picChg>
      </pc:sldChg>
      <pc:sldChg chg="modSp mod">
        <pc:chgData name="Saikiran Karra" userId="ae91d757-7ac9-4d65-85df-46aeb31f9ee6" providerId="ADAL" clId="{E275CDD9-AEA3-418D-A618-9284A52292A9}" dt="2024-06-27T03:42:23.385" v="165" actId="20577"/>
        <pc:sldMkLst>
          <pc:docMk/>
          <pc:sldMk cId="3266999548" sldId="282"/>
        </pc:sldMkLst>
        <pc:spChg chg="mod">
          <ac:chgData name="Saikiran Karra" userId="ae91d757-7ac9-4d65-85df-46aeb31f9ee6" providerId="ADAL" clId="{E275CDD9-AEA3-418D-A618-9284A52292A9}" dt="2024-06-27T03:42:23.385" v="165" actId="20577"/>
          <ac:spMkLst>
            <pc:docMk/>
            <pc:sldMk cId="3266999548" sldId="282"/>
            <ac:spMk id="2" creationId="{BEE8BA91-E85A-B15F-AC55-FE8611BCDF87}"/>
          </ac:spMkLst>
        </pc:spChg>
        <pc:spChg chg="mod">
          <ac:chgData name="Saikiran Karra" userId="ae91d757-7ac9-4d65-85df-46aeb31f9ee6" providerId="ADAL" clId="{E275CDD9-AEA3-418D-A618-9284A52292A9}" dt="2024-06-26T10:16:24.014" v="129" actId="20577"/>
          <ac:spMkLst>
            <pc:docMk/>
            <pc:sldMk cId="3266999548" sldId="282"/>
            <ac:spMk id="4" creationId="{C4EE173E-082D-86AB-0585-A773E9C84A80}"/>
          </ac:spMkLst>
        </pc:spChg>
      </pc:sldChg>
      <pc:sldChg chg="modSp mod">
        <pc:chgData name="Saikiran Karra" userId="ae91d757-7ac9-4d65-85df-46aeb31f9ee6" providerId="ADAL" clId="{E275CDD9-AEA3-418D-A618-9284A52292A9}" dt="2024-06-26T10:16:34.355" v="142" actId="20577"/>
        <pc:sldMkLst>
          <pc:docMk/>
          <pc:sldMk cId="1430152344" sldId="2147376544"/>
        </pc:sldMkLst>
        <pc:spChg chg="mod">
          <ac:chgData name="Saikiran Karra" userId="ae91d757-7ac9-4d65-85df-46aeb31f9ee6" providerId="ADAL" clId="{E275CDD9-AEA3-418D-A618-9284A52292A9}" dt="2024-06-26T10:16:34.355" v="142" actId="20577"/>
          <ac:spMkLst>
            <pc:docMk/>
            <pc:sldMk cId="1430152344" sldId="2147376544"/>
            <ac:spMk id="2" creationId="{5B53681D-5D73-8F92-9B81-8766A873CCB2}"/>
          </ac:spMkLst>
        </pc:spChg>
      </pc:sldChg>
      <pc:sldChg chg="modSp mod">
        <pc:chgData name="Saikiran Karra" userId="ae91d757-7ac9-4d65-85df-46aeb31f9ee6" providerId="ADAL" clId="{E275CDD9-AEA3-418D-A618-9284A52292A9}" dt="2024-06-25T16:47:45.567" v="75" actId="1076"/>
        <pc:sldMkLst>
          <pc:docMk/>
          <pc:sldMk cId="2692852113" sldId="2147376554"/>
        </pc:sldMkLst>
        <pc:picChg chg="mod">
          <ac:chgData name="Saikiran Karra" userId="ae91d757-7ac9-4d65-85df-46aeb31f9ee6" providerId="ADAL" clId="{E275CDD9-AEA3-418D-A618-9284A52292A9}" dt="2024-06-25T16:47:45.567" v="75" actId="1076"/>
          <ac:picMkLst>
            <pc:docMk/>
            <pc:sldMk cId="2692852113" sldId="2147376554"/>
            <ac:picMk id="6" creationId="{457FE332-FDD7-1F6C-3336-F8A883762425}"/>
          </ac:picMkLst>
        </pc:picChg>
      </pc:sldChg>
      <pc:sldChg chg="modSp mod">
        <pc:chgData name="Saikiran Karra" userId="ae91d757-7ac9-4d65-85df-46aeb31f9ee6" providerId="ADAL" clId="{E275CDD9-AEA3-418D-A618-9284A52292A9}" dt="2024-06-25T16:58:22.357" v="80" actId="20577"/>
        <pc:sldMkLst>
          <pc:docMk/>
          <pc:sldMk cId="3171679742" sldId="2147376556"/>
        </pc:sldMkLst>
        <pc:spChg chg="mod">
          <ac:chgData name="Saikiran Karra" userId="ae91d757-7ac9-4d65-85df-46aeb31f9ee6" providerId="ADAL" clId="{E275CDD9-AEA3-418D-A618-9284A52292A9}" dt="2024-06-25T16:58:22.357" v="80" actId="20577"/>
          <ac:spMkLst>
            <pc:docMk/>
            <pc:sldMk cId="3171679742" sldId="2147376556"/>
            <ac:spMk id="2" creationId="{5F4BDC3C-5BDD-A3F4-95C0-BCE3A4773F2D}"/>
          </ac:spMkLst>
        </pc:spChg>
      </pc:sldChg>
      <pc:sldChg chg="modSp mod">
        <pc:chgData name="Saikiran Karra" userId="ae91d757-7ac9-4d65-85df-46aeb31f9ee6" providerId="ADAL" clId="{E275CDD9-AEA3-418D-A618-9284A52292A9}" dt="2024-06-25T13:25:50.773" v="70" actId="20577"/>
        <pc:sldMkLst>
          <pc:docMk/>
          <pc:sldMk cId="1931661103" sldId="2147376568"/>
        </pc:sldMkLst>
        <pc:spChg chg="mod">
          <ac:chgData name="Saikiran Karra" userId="ae91d757-7ac9-4d65-85df-46aeb31f9ee6" providerId="ADAL" clId="{E275CDD9-AEA3-418D-A618-9284A52292A9}" dt="2024-06-25T13:25:50.773" v="70" actId="20577"/>
          <ac:spMkLst>
            <pc:docMk/>
            <pc:sldMk cId="1931661103" sldId="2147376568"/>
            <ac:spMk id="2" creationId="{98D7B485-6329-158D-374B-9F9F28B0BD02}"/>
          </ac:spMkLst>
        </pc:spChg>
      </pc:sldChg>
      <pc:sldChg chg="modSp mod">
        <pc:chgData name="Saikiran Karra" userId="ae91d757-7ac9-4d65-85df-46aeb31f9ee6" providerId="ADAL" clId="{E275CDD9-AEA3-418D-A618-9284A52292A9}" dt="2024-06-26T15:59:47.574" v="150" actId="20577"/>
        <pc:sldMkLst>
          <pc:docMk/>
          <pc:sldMk cId="2833732740" sldId="2147376573"/>
        </pc:sldMkLst>
        <pc:spChg chg="mod">
          <ac:chgData name="Saikiran Karra" userId="ae91d757-7ac9-4d65-85df-46aeb31f9ee6" providerId="ADAL" clId="{E275CDD9-AEA3-418D-A618-9284A52292A9}" dt="2024-06-26T15:59:47.574" v="150" actId="20577"/>
          <ac:spMkLst>
            <pc:docMk/>
            <pc:sldMk cId="2833732740" sldId="2147376573"/>
            <ac:spMk id="2" creationId="{25D550DF-0D7C-AB48-EF64-FC3585BD2CBA}"/>
          </ac:spMkLst>
        </pc:spChg>
      </pc:sldChg>
      <pc:sldChg chg="modSp mod">
        <pc:chgData name="Saikiran Karra" userId="ae91d757-7ac9-4d65-85df-46aeb31f9ee6" providerId="ADAL" clId="{E275CDD9-AEA3-418D-A618-9284A52292A9}" dt="2024-06-26T16:03:02.442" v="153" actId="20577"/>
        <pc:sldMkLst>
          <pc:docMk/>
          <pc:sldMk cId="1684967809" sldId="2147376574"/>
        </pc:sldMkLst>
        <pc:spChg chg="mod">
          <ac:chgData name="Saikiran Karra" userId="ae91d757-7ac9-4d65-85df-46aeb31f9ee6" providerId="ADAL" clId="{E275CDD9-AEA3-418D-A618-9284A52292A9}" dt="2024-06-26T16:03:02.442" v="153" actId="20577"/>
          <ac:spMkLst>
            <pc:docMk/>
            <pc:sldMk cId="1684967809" sldId="2147376574"/>
            <ac:spMk id="2" creationId="{BF1957C8-FF51-050E-321B-E2A0705EF9F5}"/>
          </ac:spMkLst>
        </pc:spChg>
      </pc:sldChg>
      <pc:sldChg chg="addSp delSp new del mod">
        <pc:chgData name="Saikiran Karra" userId="ae91d757-7ac9-4d65-85df-46aeb31f9ee6" providerId="ADAL" clId="{E275CDD9-AEA3-418D-A618-9284A52292A9}" dt="2024-06-26T10:14:30.490" v="106" actId="47"/>
        <pc:sldMkLst>
          <pc:docMk/>
          <pc:sldMk cId="681930764" sldId="2147376575"/>
        </pc:sldMkLst>
        <pc:spChg chg="del">
          <ac:chgData name="Saikiran Karra" userId="ae91d757-7ac9-4d65-85df-46aeb31f9ee6" providerId="ADAL" clId="{E275CDD9-AEA3-418D-A618-9284A52292A9}" dt="2024-06-26T10:09:01.233" v="92" actId="478"/>
          <ac:spMkLst>
            <pc:docMk/>
            <pc:sldMk cId="681930764" sldId="2147376575"/>
            <ac:spMk id="2" creationId="{8B64D01D-5155-562A-B14F-CF9FC45C6B52}"/>
          </ac:spMkLst>
        </pc:spChg>
        <pc:spChg chg="del">
          <ac:chgData name="Saikiran Karra" userId="ae91d757-7ac9-4d65-85df-46aeb31f9ee6" providerId="ADAL" clId="{E275CDD9-AEA3-418D-A618-9284A52292A9}" dt="2024-06-26T10:08:58.421" v="91" actId="478"/>
          <ac:spMkLst>
            <pc:docMk/>
            <pc:sldMk cId="681930764" sldId="2147376575"/>
            <ac:spMk id="3" creationId="{9D20AEED-5353-BD8A-BDA5-062BD2878451}"/>
          </ac:spMkLst>
        </pc:spChg>
        <pc:spChg chg="del">
          <ac:chgData name="Saikiran Karra" userId="ae91d757-7ac9-4d65-85df-46aeb31f9ee6" providerId="ADAL" clId="{E275CDD9-AEA3-418D-A618-9284A52292A9}" dt="2024-06-26T10:09:03.115" v="93" actId="478"/>
          <ac:spMkLst>
            <pc:docMk/>
            <pc:sldMk cId="681930764" sldId="2147376575"/>
            <ac:spMk id="6" creationId="{8D639543-C2D2-4C82-1DE3-A613DB18A8E8}"/>
          </ac:spMkLst>
        </pc:spChg>
        <pc:picChg chg="add del">
          <ac:chgData name="Saikiran Karra" userId="ae91d757-7ac9-4d65-85df-46aeb31f9ee6" providerId="ADAL" clId="{E275CDD9-AEA3-418D-A618-9284A52292A9}" dt="2024-06-26T10:14:28.709" v="105" actId="478"/>
          <ac:picMkLst>
            <pc:docMk/>
            <pc:sldMk cId="681930764" sldId="2147376575"/>
            <ac:picMk id="8" creationId="{39EE5C29-39A9-297B-5D88-0FCD93A5C40E}"/>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B851C29-CBEF-45A2-B83E-CF11EDBDF619}" type="datetimeFigureOut">
              <a:rPr lang="en-US" smtClean="0"/>
              <a:t>6/26/2024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2A2D1E3-A245-401D-A78C-AB159FD56313}" type="slidenum">
              <a:rPr lang="en-US" smtClean="0"/>
              <a:t>‹#›</a:t>
            </a:fld>
            <a:endParaRPr lang="en-US"/>
          </a:p>
        </p:txBody>
      </p:sp>
    </p:spTree>
    <p:extLst>
      <p:ext uri="{BB962C8B-B14F-4D97-AF65-F5344CB8AC3E}">
        <p14:creationId xmlns:p14="http://schemas.microsoft.com/office/powerpoint/2010/main" val="40154671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26B53C8-14E4-49A7-A1A5-3BF810B81EBE}" type="slidenum">
              <a:rPr lang="en-GB" smtClean="0"/>
              <a:pPr/>
              <a:t>9</a:t>
            </a:fld>
            <a:endParaRPr lang="en-GB"/>
          </a:p>
        </p:txBody>
      </p:sp>
    </p:spTree>
    <p:extLst>
      <p:ext uri="{BB962C8B-B14F-4D97-AF65-F5344CB8AC3E}">
        <p14:creationId xmlns:p14="http://schemas.microsoft.com/office/powerpoint/2010/main" val="31499422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1.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Master" Target="../slideMasters/slideMaster2.xml"/><Relationship Id="rId4" Type="http://schemas.openxmlformats.org/officeDocument/2006/relationships/image" Target="../media/image5.sv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3.xml"/></Relationships>
</file>

<file path=ppt/slideLayouts/_rels/slideLayout18.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4.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9.sv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016E91-D83E-DBEB-BFC0-5FEAF9C3189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5C0BE33-82E7-8215-970A-B184A62BA11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EC05FAE-F208-5597-E522-4EB521F69E26}"/>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5DB88B80-B00E-F1A5-6C76-0277F2D61E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5F4F7F5-6FA4-214A-FD8E-6D2C97ACF101}"/>
              </a:ext>
            </a:extLst>
          </p:cNvPr>
          <p:cNvSpPr>
            <a:spLocks noGrp="1"/>
          </p:cNvSpPr>
          <p:nvPr>
            <p:ph type="sldNum" sz="quarter" idx="12"/>
          </p:nvPr>
        </p:nvSpPr>
        <p:spPr/>
        <p:txBody>
          <a:bodyPr/>
          <a:lstStyle/>
          <a:p>
            <a:fld id="{707DAD5A-D688-4251-8E67-51B666E81D36}" type="slidenum">
              <a:rPr lang="en-US" smtClean="0"/>
              <a:t>‹#›</a:t>
            </a:fld>
            <a:endParaRPr lang="en-US"/>
          </a:p>
        </p:txBody>
      </p:sp>
    </p:spTree>
    <p:extLst>
      <p:ext uri="{BB962C8B-B14F-4D97-AF65-F5344CB8AC3E}">
        <p14:creationId xmlns:p14="http://schemas.microsoft.com/office/powerpoint/2010/main" val="38722604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77675D-7928-2B43-60F5-6A562373934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16FB32C-DF10-714F-CCEA-F73C300707B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D38CB67-DB0D-9CA7-628F-47D8DE68BAE6}"/>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53BD7414-ECB9-7372-F8CE-D5338B07061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445092-FF87-B347-D388-851F6ABB58B3}"/>
              </a:ext>
            </a:extLst>
          </p:cNvPr>
          <p:cNvSpPr>
            <a:spLocks noGrp="1"/>
          </p:cNvSpPr>
          <p:nvPr>
            <p:ph type="sldNum" sz="quarter" idx="12"/>
          </p:nvPr>
        </p:nvSpPr>
        <p:spPr/>
        <p:txBody>
          <a:bodyPr/>
          <a:lstStyle/>
          <a:p>
            <a:fld id="{707DAD5A-D688-4251-8E67-51B666E81D36}" type="slidenum">
              <a:rPr lang="en-US" smtClean="0"/>
              <a:t>‹#›</a:t>
            </a:fld>
            <a:endParaRPr lang="en-US"/>
          </a:p>
        </p:txBody>
      </p:sp>
    </p:spTree>
    <p:extLst>
      <p:ext uri="{BB962C8B-B14F-4D97-AF65-F5344CB8AC3E}">
        <p14:creationId xmlns:p14="http://schemas.microsoft.com/office/powerpoint/2010/main" val="31247822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0B16096-EEAC-D496-66F7-B129EFC5E1E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553A0C5-1347-4EDF-A0BA-2ED16F87BF4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184F1C9-2BC4-E691-D6DF-F218EBF857CD}"/>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AAFFC1AB-2AB9-CB35-AD94-2277E2B1187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B8428D-804E-D732-1441-F3EF24236CEF}"/>
              </a:ext>
            </a:extLst>
          </p:cNvPr>
          <p:cNvSpPr>
            <a:spLocks noGrp="1"/>
          </p:cNvSpPr>
          <p:nvPr>
            <p:ph type="sldNum" sz="quarter" idx="12"/>
          </p:nvPr>
        </p:nvSpPr>
        <p:spPr/>
        <p:txBody>
          <a:bodyPr/>
          <a:lstStyle/>
          <a:p>
            <a:fld id="{707DAD5A-D688-4251-8E67-51B666E81D36}" type="slidenum">
              <a:rPr lang="en-US" smtClean="0"/>
              <a:t>‹#›</a:t>
            </a:fld>
            <a:endParaRPr lang="en-US"/>
          </a:p>
        </p:txBody>
      </p:sp>
    </p:spTree>
    <p:extLst>
      <p:ext uri="{BB962C8B-B14F-4D97-AF65-F5344CB8AC3E}">
        <p14:creationId xmlns:p14="http://schemas.microsoft.com/office/powerpoint/2010/main" val="184020173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3D179B60-1587-941E-A723-1C3CC5C0E0E2}"/>
              </a:ext>
            </a:extLst>
          </p:cNvPr>
          <p:cNvSpPr/>
          <p:nvPr/>
        </p:nvSpPr>
        <p:spPr>
          <a:xfrm>
            <a:off x="0" y="4842854"/>
            <a:ext cx="426190" cy="902918"/>
          </a:xfrm>
          <a:custGeom>
            <a:avLst/>
            <a:gdLst>
              <a:gd name="connsiteX0" fmla="*/ 0 w 857257"/>
              <a:gd name="connsiteY0" fmla="*/ 0 h 1816170"/>
              <a:gd name="connsiteX1" fmla="*/ 841477 w 857257"/>
              <a:gd name="connsiteY1" fmla="*/ 890550 h 1816170"/>
              <a:gd name="connsiteX2" fmla="*/ 841477 w 857257"/>
              <a:gd name="connsiteY2" fmla="*/ 925611 h 1816170"/>
              <a:gd name="connsiteX3" fmla="*/ 0 w 857257"/>
              <a:gd name="connsiteY3" fmla="*/ 1816170 h 1816170"/>
              <a:gd name="connsiteX4" fmla="*/ 0 w 857257"/>
              <a:gd name="connsiteY4" fmla="*/ 0 h 18161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7" h="1816170">
                <a:moveTo>
                  <a:pt x="0" y="0"/>
                </a:moveTo>
                <a:cubicBezTo>
                  <a:pt x="0" y="462811"/>
                  <a:pt x="301523" y="743293"/>
                  <a:pt x="841477" y="890550"/>
                </a:cubicBezTo>
                <a:cubicBezTo>
                  <a:pt x="862517" y="897560"/>
                  <a:pt x="862517" y="918601"/>
                  <a:pt x="841477" y="925611"/>
                </a:cubicBezTo>
                <a:cubicBezTo>
                  <a:pt x="301523" y="1072868"/>
                  <a:pt x="0" y="1353360"/>
                  <a:pt x="0" y="1816170"/>
                </a:cubicBez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17" name="Title 1"/>
          <p:cNvSpPr>
            <a:spLocks noGrp="1"/>
          </p:cNvSpPr>
          <p:nvPr>
            <p:ph type="ctrTitle" hasCustomPrompt="1"/>
          </p:nvPr>
        </p:nvSpPr>
        <p:spPr>
          <a:xfrm>
            <a:off x="520700" y="5010784"/>
            <a:ext cx="11150600" cy="548009"/>
          </a:xfrm>
          <a:prstGeom prst="rect">
            <a:avLst/>
          </a:prstGeom>
        </p:spPr>
        <p:txBody>
          <a:bodyPr anchor="b" anchorCtr="0">
            <a:normAutofit/>
          </a:bodyPr>
          <a:lstStyle>
            <a:lvl1pPr>
              <a:lnSpc>
                <a:spcPct val="100000"/>
              </a:lnSpc>
              <a:defRPr sz="3600">
                <a:solidFill>
                  <a:schemeClr val="bg1"/>
                </a:solidFill>
              </a:defRPr>
            </a:lvl1pPr>
          </a:lstStyle>
          <a:p>
            <a:r>
              <a:rPr lang="en-GB"/>
              <a:t>Click to enter presentation title</a:t>
            </a:r>
          </a:p>
        </p:txBody>
      </p:sp>
      <p:sp>
        <p:nvSpPr>
          <p:cNvPr id="20" name="Subtitle 2"/>
          <p:cNvSpPr>
            <a:spLocks noGrp="1"/>
          </p:cNvSpPr>
          <p:nvPr>
            <p:ph type="subTitle" idx="1" hasCustomPrompt="1"/>
          </p:nvPr>
        </p:nvSpPr>
        <p:spPr>
          <a:xfrm>
            <a:off x="520700" y="5558794"/>
            <a:ext cx="11150600" cy="475200"/>
          </a:xfrm>
          <a:prstGeom prst="rect">
            <a:avLst/>
          </a:prstGeom>
        </p:spPr>
        <p:txBody>
          <a:bodyPr wrap="square" lIns="0" tIns="0" rIns="0" bIns="0" anchor="t" anchorCtr="0">
            <a:normAutofit/>
          </a:bodyPr>
          <a:lstStyle>
            <a:lvl1pPr marL="0" indent="0" algn="l">
              <a:spcBef>
                <a:spcPts val="0"/>
              </a:spcBef>
              <a:spcAft>
                <a:spcPts val="0"/>
              </a:spcAft>
              <a:buNone/>
              <a:defRPr sz="2400" i="0">
                <a:solidFill>
                  <a:schemeClr val="bg1"/>
                </a:solidFill>
                <a:latin typeface="+mn-lt"/>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GB"/>
              <a:t>Click to enter subtitle / presenter name</a:t>
            </a:r>
          </a:p>
        </p:txBody>
      </p:sp>
      <p:sp>
        <p:nvSpPr>
          <p:cNvPr id="5" name="Rectangle 4">
            <a:extLst>
              <a:ext uri="{FF2B5EF4-FFF2-40B4-BE49-F238E27FC236}">
                <a16:creationId xmlns:a16="http://schemas.microsoft.com/office/drawing/2014/main" id="{B081E81C-A3CE-333A-79BA-25D8F93FB564}"/>
              </a:ext>
            </a:extLst>
          </p:cNvPr>
          <p:cNvSpPr/>
          <p:nvPr/>
        </p:nvSpPr>
        <p:spPr bwMode="auto">
          <a:xfrm>
            <a:off x="11039475" y="164305"/>
            <a:ext cx="862012" cy="317500"/>
          </a:xfrm>
          <a:prstGeom prst="rect">
            <a:avLst/>
          </a:prstGeom>
          <a:noFill/>
          <a:ln>
            <a:noFill/>
            <a:headEnd/>
            <a:tailE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marL="0" indent="0" algn="r" eaLnBrk="0" fontAlgn="auto" hangingPunct="0">
              <a:spcBef>
                <a:spcPts val="0"/>
              </a:spcBef>
              <a:spcAft>
                <a:spcPts val="0"/>
              </a:spcAft>
              <a:buClr>
                <a:schemeClr val="bg1"/>
              </a:buClr>
              <a:buFont typeface="Arial" pitchFamily="34" charset="0"/>
              <a:buNone/>
            </a:pPr>
            <a:r>
              <a:rPr lang="en-GB" sz="1000" b="1" kern="0">
                <a:solidFill>
                  <a:srgbClr val="FFFFFF"/>
                </a:solidFill>
                <a:latin typeface="+mn-lt"/>
              </a:rPr>
              <a:t>gsk.com</a:t>
            </a:r>
          </a:p>
        </p:txBody>
      </p:sp>
      <p:pic>
        <p:nvPicPr>
          <p:cNvPr id="7" name="Graphic 6">
            <a:extLst>
              <a:ext uri="{FF2B5EF4-FFF2-40B4-BE49-F238E27FC236}">
                <a16:creationId xmlns:a16="http://schemas.microsoft.com/office/drawing/2014/main" id="{8E1FA932-514A-C951-F952-F8A43667EAE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094470" y="243283"/>
            <a:ext cx="159543" cy="159543"/>
          </a:xfrm>
          <a:prstGeom prst="rect">
            <a:avLst/>
          </a:prstGeom>
        </p:spPr>
      </p:pic>
      <p:sp>
        <p:nvSpPr>
          <p:cNvPr id="9" name="Text Placeholder 8">
            <a:extLst>
              <a:ext uri="{FF2B5EF4-FFF2-40B4-BE49-F238E27FC236}">
                <a16:creationId xmlns:a16="http://schemas.microsoft.com/office/drawing/2014/main" id="{C04D693C-2F89-1D26-FDEF-3BF8AB9EE532}"/>
              </a:ext>
            </a:extLst>
          </p:cNvPr>
          <p:cNvSpPr>
            <a:spLocks noGrp="1"/>
          </p:cNvSpPr>
          <p:nvPr>
            <p:ph type="body" sz="quarter" idx="11" hasCustomPrompt="1"/>
          </p:nvPr>
        </p:nvSpPr>
        <p:spPr>
          <a:xfrm>
            <a:off x="501650" y="230188"/>
            <a:ext cx="1817688" cy="163512"/>
          </a:xfrm>
        </p:spPr>
        <p:txBody>
          <a:bodyPr lIns="0" tIns="72000" rIns="0" bIns="72000" anchor="ctr">
            <a:noAutofit/>
          </a:bodyPr>
          <a:lstStyle>
            <a:lvl1pPr marL="0" indent="0">
              <a:buNone/>
              <a:defRPr sz="1000" b="1">
                <a:solidFill>
                  <a:schemeClr val="bg1"/>
                </a:solidFill>
              </a:defRPr>
            </a:lvl1pPr>
            <a:lvl2pPr marL="357542" indent="0">
              <a:buNone/>
              <a:defRPr>
                <a:solidFill>
                  <a:schemeClr val="bg1"/>
                </a:solidFill>
              </a:defRPr>
            </a:lvl2pPr>
            <a:lvl3pPr marL="719982" indent="0">
              <a:buNone/>
              <a:defRPr>
                <a:solidFill>
                  <a:schemeClr val="bg1"/>
                </a:solidFill>
              </a:defRPr>
            </a:lvl3pPr>
            <a:lvl4pPr marL="1081424" indent="0">
              <a:buNone/>
              <a:defRPr>
                <a:solidFill>
                  <a:schemeClr val="bg1"/>
                </a:solidFill>
              </a:defRPr>
            </a:lvl4pPr>
            <a:lvl5pPr marL="1439964" indent="0">
              <a:buNone/>
              <a:defRPr>
                <a:solidFill>
                  <a:schemeClr val="bg1"/>
                </a:solidFill>
              </a:defRPr>
            </a:lvl5pPr>
          </a:lstStyle>
          <a:p>
            <a:pPr lvl="0"/>
            <a:r>
              <a:rPr lang="en-US"/>
              <a:t>Click to insert date</a:t>
            </a:r>
          </a:p>
        </p:txBody>
      </p:sp>
      <p:pic>
        <p:nvPicPr>
          <p:cNvPr id="11" name="Graphic 10">
            <a:extLst>
              <a:ext uri="{FF2B5EF4-FFF2-40B4-BE49-F238E27FC236}">
                <a16:creationId xmlns:a16="http://schemas.microsoft.com/office/drawing/2014/main" id="{6CD1A09A-E74F-DDD9-A7A4-4FD32035ACFA}"/>
              </a:ext>
            </a:extLst>
          </p:cNvPr>
          <p:cNvPicPr>
            <a:picLocks noChangeAspect="1"/>
          </p:cNvPicPr>
          <p:nvPr/>
        </p:nvPicPr>
        <p:blipFill>
          <a:blip r:embed="rId5" cstate="print">
            <a:lum bright="100000"/>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444399" y="2100263"/>
            <a:ext cx="5303202" cy="1598612"/>
          </a:xfrm>
          <a:prstGeom prst="rect">
            <a:avLst/>
          </a:prstGeom>
        </p:spPr>
      </p:pic>
    </p:spTree>
    <p:extLst>
      <p:ext uri="{BB962C8B-B14F-4D97-AF65-F5344CB8AC3E}">
        <p14:creationId xmlns:p14="http://schemas.microsoft.com/office/powerpoint/2010/main" val="2764405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wo Content 1">
    <p:spTree>
      <p:nvGrpSpPr>
        <p:cNvPr id="1" name=""/>
        <p:cNvGrpSpPr/>
        <p:nvPr/>
      </p:nvGrpSpPr>
      <p:grpSpPr>
        <a:xfrm>
          <a:off x="0" y="0"/>
          <a:ext cx="0" cy="0"/>
          <a:chOff x="0" y="0"/>
          <a:chExt cx="0" cy="0"/>
        </a:xfrm>
      </p:grpSpPr>
      <p:sp>
        <p:nvSpPr>
          <p:cNvPr id="15" name="Text Placeholder 14">
            <a:extLst>
              <a:ext uri="{FF2B5EF4-FFF2-40B4-BE49-F238E27FC236}">
                <a16:creationId xmlns:a16="http://schemas.microsoft.com/office/drawing/2014/main" id="{44152BBA-B0F3-390F-177B-A659A0DA6DDB}"/>
              </a:ext>
            </a:extLst>
          </p:cNvPr>
          <p:cNvSpPr>
            <a:spLocks noGrp="1"/>
          </p:cNvSpPr>
          <p:nvPr>
            <p:ph type="body" sz="quarter" idx="25" hasCustomPrompt="1"/>
          </p:nvPr>
        </p:nvSpPr>
        <p:spPr>
          <a:xfrm>
            <a:off x="8172451" y="1303338"/>
            <a:ext cx="3652838" cy="4477804"/>
          </a:xfrm>
          <a:prstGeom prst="roundRect">
            <a:avLst>
              <a:gd name="adj" fmla="val 4585"/>
            </a:avLst>
          </a:prstGeom>
          <a:solidFill>
            <a:schemeClr val="bg1">
              <a:lumMod val="95000"/>
            </a:schemeClr>
          </a:solidFill>
          <a:ln>
            <a:noFill/>
          </a:ln>
        </p:spPr>
        <p:txBody>
          <a:bodyPr wrap="square">
            <a:noAutofit/>
          </a:bodyPr>
          <a:lstStyle>
            <a:lvl1pPr>
              <a:defRPr/>
            </a:lvl1pPr>
          </a:lstStyle>
          <a:p>
            <a:pPr lvl="0"/>
            <a:r>
              <a:rPr lang="en-US" dirty="0"/>
              <a:t>Click to edit TEXT content ONLY. </a:t>
            </a:r>
            <a:br>
              <a:rPr lang="en-US" dirty="0"/>
            </a:br>
            <a:r>
              <a:rPr lang="en-US" dirty="0"/>
              <a:t>If text content appears outside of the grey placeholder please reduce the size of the font. </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20" name="Text Placeholder 5"/>
          <p:cNvSpPr>
            <a:spLocks noGrp="1"/>
          </p:cNvSpPr>
          <p:nvPr>
            <p:ph type="body" sz="quarter" idx="20" hasCustomPrompt="1"/>
          </p:nvPr>
        </p:nvSpPr>
        <p:spPr>
          <a:xfrm>
            <a:off x="8172451" y="5791943"/>
            <a:ext cx="3652837" cy="298800"/>
          </a:xfrm>
          <a:prstGeom prst="rect">
            <a:avLst/>
          </a:prstGeom>
        </p:spPr>
        <p:txBody>
          <a:bodyPr wrap="square" lIns="0" tIns="72000" rIns="0" bIns="72000" anchor="b" anchorCtr="0">
            <a:noAutofit/>
          </a:bodyPr>
          <a:lstStyle>
            <a:lvl1pPr marL="0" indent="0">
              <a:spcBef>
                <a:spcPts val="0"/>
              </a:spcBef>
              <a:spcAft>
                <a:spcPts val="0"/>
              </a:spcAft>
              <a:buNone/>
              <a:defRPr sz="1200" baseline="0"/>
            </a:lvl1pPr>
            <a:lvl2pPr marL="357542" indent="0">
              <a:buNone/>
              <a:defRPr sz="1067"/>
            </a:lvl2pPr>
            <a:lvl3pPr marL="719982" indent="0">
              <a:buNone/>
              <a:defRPr sz="1067"/>
            </a:lvl3pPr>
            <a:lvl4pPr marL="1081424" indent="0">
              <a:buNone/>
              <a:defRPr sz="1067"/>
            </a:lvl4pPr>
            <a:lvl5pPr marL="1439964" indent="0">
              <a:buNone/>
              <a:defRPr sz="1067"/>
            </a:lvl5pPr>
          </a:lstStyle>
          <a:p>
            <a:pPr lvl="0"/>
            <a:r>
              <a:rPr lang="en-GB"/>
              <a:t>Insert Source text here</a:t>
            </a:r>
            <a:endParaRPr lang="en-GB" dirty="0"/>
          </a:p>
        </p:txBody>
      </p:sp>
      <p:sp>
        <p:nvSpPr>
          <p:cNvPr id="6" name="Date Placeholder 5">
            <a:extLst>
              <a:ext uri="{FF2B5EF4-FFF2-40B4-BE49-F238E27FC236}">
                <a16:creationId xmlns:a16="http://schemas.microsoft.com/office/drawing/2014/main" id="{101A55F3-CAC9-450A-8B8C-0D0326082407}"/>
              </a:ext>
            </a:extLst>
          </p:cNvPr>
          <p:cNvSpPr>
            <a:spLocks noGrp="1"/>
          </p:cNvSpPr>
          <p:nvPr>
            <p:ph type="dt" sz="half" idx="21"/>
          </p:nvPr>
        </p:nvSpPr>
        <p:spPr/>
        <p:txBody>
          <a:bodyPr/>
          <a:lstStyle/>
          <a:p>
            <a:endParaRPr lang="en-US"/>
          </a:p>
        </p:txBody>
      </p:sp>
      <p:sp>
        <p:nvSpPr>
          <p:cNvPr id="7" name="Footer Placeholder 6">
            <a:extLst>
              <a:ext uri="{FF2B5EF4-FFF2-40B4-BE49-F238E27FC236}">
                <a16:creationId xmlns:a16="http://schemas.microsoft.com/office/drawing/2014/main" id="{FA6F4AF4-B7CB-44A2-A774-A5EE13FDE7C2}"/>
              </a:ext>
            </a:extLst>
          </p:cNvPr>
          <p:cNvSpPr>
            <a:spLocks noGrp="1"/>
          </p:cNvSpPr>
          <p:nvPr>
            <p:ph type="ftr" sz="quarter" idx="22"/>
          </p:nvPr>
        </p:nvSpPr>
        <p:spPr/>
        <p:txBody>
          <a:bodyPr/>
          <a:lstStyle/>
          <a:p>
            <a:endParaRPr lang="en-US"/>
          </a:p>
        </p:txBody>
      </p:sp>
      <p:sp>
        <p:nvSpPr>
          <p:cNvPr id="8" name="Slide Number Placeholder 7">
            <a:extLst>
              <a:ext uri="{FF2B5EF4-FFF2-40B4-BE49-F238E27FC236}">
                <a16:creationId xmlns:a16="http://schemas.microsoft.com/office/drawing/2014/main" id="{1A690446-B95A-4BA4-8B97-68649C262B11}"/>
              </a:ext>
            </a:extLst>
          </p:cNvPr>
          <p:cNvSpPr>
            <a:spLocks noGrp="1"/>
          </p:cNvSpPr>
          <p:nvPr>
            <p:ph type="sldNum" sz="quarter" idx="23"/>
          </p:nvPr>
        </p:nvSpPr>
        <p:spPr/>
        <p:txBody>
          <a:bodyPr/>
          <a:lstStyle/>
          <a:p>
            <a:fld id="{997006E5-C7AA-4492-BE99-3C3768669B0A}" type="slidenum">
              <a:rPr lang="en-US" smtClean="0"/>
              <a:t>‹#›</a:t>
            </a:fld>
            <a:endParaRPr lang="en-US"/>
          </a:p>
        </p:txBody>
      </p:sp>
      <p:sp>
        <p:nvSpPr>
          <p:cNvPr id="19" name="Text Placeholder 5"/>
          <p:cNvSpPr>
            <a:spLocks noGrp="1"/>
          </p:cNvSpPr>
          <p:nvPr>
            <p:ph type="body" sz="quarter" idx="19" hasCustomPrompt="1"/>
          </p:nvPr>
        </p:nvSpPr>
        <p:spPr>
          <a:xfrm>
            <a:off x="365125" y="5791943"/>
            <a:ext cx="7554913" cy="299295"/>
          </a:xfrm>
          <a:prstGeom prst="rect">
            <a:avLst/>
          </a:prstGeom>
        </p:spPr>
        <p:txBody>
          <a:bodyPr wrap="square" lIns="0" tIns="72000" rIns="0" bIns="72000" anchor="b" anchorCtr="0">
            <a:noAutofit/>
          </a:bodyPr>
          <a:lstStyle>
            <a:lvl1pPr marL="0" indent="0">
              <a:spcBef>
                <a:spcPts val="0"/>
              </a:spcBef>
              <a:spcAft>
                <a:spcPts val="0"/>
              </a:spcAft>
              <a:buNone/>
              <a:defRPr sz="1200" baseline="0"/>
            </a:lvl1pPr>
            <a:lvl2pPr marL="357542" indent="0">
              <a:buNone/>
              <a:defRPr sz="1067"/>
            </a:lvl2pPr>
            <a:lvl3pPr marL="719982" indent="0">
              <a:buNone/>
              <a:defRPr sz="1067"/>
            </a:lvl3pPr>
            <a:lvl4pPr marL="1081424" indent="0">
              <a:buNone/>
              <a:defRPr sz="1067"/>
            </a:lvl4pPr>
            <a:lvl5pPr marL="1439964" indent="0">
              <a:buNone/>
              <a:defRPr sz="1067"/>
            </a:lvl5pPr>
          </a:lstStyle>
          <a:p>
            <a:pPr lvl="0"/>
            <a:r>
              <a:rPr lang="en-GB"/>
              <a:t>Insert Source text here</a:t>
            </a:r>
            <a:endParaRPr lang="en-GB" dirty="0"/>
          </a:p>
        </p:txBody>
      </p:sp>
      <p:sp>
        <p:nvSpPr>
          <p:cNvPr id="3" name="Text Placeholder 2">
            <a:extLst>
              <a:ext uri="{FF2B5EF4-FFF2-40B4-BE49-F238E27FC236}">
                <a16:creationId xmlns:a16="http://schemas.microsoft.com/office/drawing/2014/main" id="{3B643D66-CBAC-8A3C-D941-445E2D7EFCEE}"/>
              </a:ext>
            </a:extLst>
          </p:cNvPr>
          <p:cNvSpPr>
            <a:spLocks noGrp="1"/>
          </p:cNvSpPr>
          <p:nvPr>
            <p:ph type="body" sz="quarter" idx="24" hasCustomPrompt="1"/>
          </p:nvPr>
        </p:nvSpPr>
        <p:spPr>
          <a:xfrm>
            <a:off x="365125" y="1303338"/>
            <a:ext cx="7554913" cy="4478337"/>
          </a:xfrm>
        </p:spPr>
        <p:txBody>
          <a:bodyPr lIns="0" tIns="234000" rIns="0" bIns="180000">
            <a:noAutofit/>
          </a:bodyPr>
          <a:lstStyle>
            <a:lvl1pPr>
              <a:defRPr/>
            </a:lvl1pPr>
          </a:lstStyle>
          <a:p>
            <a:pPr lvl="0"/>
            <a:r>
              <a:rPr lang="en-US" dirty="0"/>
              <a:t>Click to enter TEXT content ONLY.</a:t>
            </a:r>
            <a:br>
              <a:rPr lang="en-US" dirty="0"/>
            </a:br>
            <a:r>
              <a:rPr lang="en-US" dirty="0"/>
              <a:t>If text content appears too large please reduce the size of the font. </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1" name="Title 1">
            <a:extLst>
              <a:ext uri="{FF2B5EF4-FFF2-40B4-BE49-F238E27FC236}">
                <a16:creationId xmlns:a16="http://schemas.microsoft.com/office/drawing/2014/main" id="{8C40724D-5874-C573-BE68-E74D3056C42C}"/>
              </a:ext>
            </a:extLst>
          </p:cNvPr>
          <p:cNvSpPr>
            <a:spLocks noGrp="1"/>
          </p:cNvSpPr>
          <p:nvPr>
            <p:ph type="title"/>
          </p:nvPr>
        </p:nvSpPr>
        <p:spPr>
          <a:xfrm>
            <a:off x="365125" y="242888"/>
            <a:ext cx="11460163" cy="430887"/>
          </a:xfrm>
        </p:spPr>
        <p:txBody>
          <a:bodyPr/>
          <a:lstStyle/>
          <a:p>
            <a:r>
              <a:rPr lang="en-US"/>
              <a:t>Click to edit Master title style</a:t>
            </a:r>
            <a:endParaRPr lang="en-US" dirty="0"/>
          </a:p>
        </p:txBody>
      </p:sp>
      <p:sp>
        <p:nvSpPr>
          <p:cNvPr id="12" name="Subtitle 2">
            <a:extLst>
              <a:ext uri="{FF2B5EF4-FFF2-40B4-BE49-F238E27FC236}">
                <a16:creationId xmlns:a16="http://schemas.microsoft.com/office/drawing/2014/main" id="{6DDC75F0-FC33-50C5-4836-14CADF87FA85}"/>
              </a:ext>
            </a:extLst>
          </p:cNvPr>
          <p:cNvSpPr>
            <a:spLocks noGrp="1"/>
          </p:cNvSpPr>
          <p:nvPr>
            <p:ph type="subTitle" idx="1" hasCustomPrompt="1"/>
          </p:nvPr>
        </p:nvSpPr>
        <p:spPr>
          <a:xfrm>
            <a:off x="365125" y="694950"/>
            <a:ext cx="11460164" cy="352800"/>
          </a:xfrm>
          <a:prstGeom prst="rect">
            <a:avLst/>
          </a:prstGeom>
        </p:spPr>
        <p:txBody>
          <a:bodyPr wrap="square" lIns="0" tIns="0" rIns="0" bIns="0" anchor="t" anchorCtr="0">
            <a:noAutofit/>
          </a:bodyPr>
          <a:lstStyle>
            <a:lvl1pPr marL="0" indent="0" algn="l">
              <a:spcBef>
                <a:spcPts val="0"/>
              </a:spcBef>
              <a:spcAft>
                <a:spcPts val="0"/>
              </a:spcAft>
              <a:buNone/>
              <a:defRPr sz="2400" i="0">
                <a:solidFill>
                  <a:schemeClr val="tx1"/>
                </a:solidFill>
                <a:latin typeface="+mn-lt"/>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GB" dirty="0"/>
              <a:t>Click to enter slide subtitle</a:t>
            </a:r>
          </a:p>
        </p:txBody>
      </p:sp>
      <p:sp>
        <p:nvSpPr>
          <p:cNvPr id="16" name="Freeform: Shape 15">
            <a:extLst>
              <a:ext uri="{FF2B5EF4-FFF2-40B4-BE49-F238E27FC236}">
                <a16:creationId xmlns:a16="http://schemas.microsoft.com/office/drawing/2014/main" id="{7ED293B4-51DD-6A15-3268-DC88E0FC951D}"/>
              </a:ext>
            </a:extLst>
          </p:cNvPr>
          <p:cNvSpPr/>
          <p:nvPr/>
        </p:nvSpPr>
        <p:spPr>
          <a:xfrm>
            <a:off x="0" y="184645"/>
            <a:ext cx="264043" cy="559397"/>
          </a:xfrm>
          <a:custGeom>
            <a:avLst/>
            <a:gdLst>
              <a:gd name="connsiteX0" fmla="*/ 0 w 857257"/>
              <a:gd name="connsiteY0" fmla="*/ 0 h 1816170"/>
              <a:gd name="connsiteX1" fmla="*/ 841477 w 857257"/>
              <a:gd name="connsiteY1" fmla="*/ 890550 h 1816170"/>
              <a:gd name="connsiteX2" fmla="*/ 841477 w 857257"/>
              <a:gd name="connsiteY2" fmla="*/ 925611 h 1816170"/>
              <a:gd name="connsiteX3" fmla="*/ 0 w 857257"/>
              <a:gd name="connsiteY3" fmla="*/ 1816170 h 1816170"/>
              <a:gd name="connsiteX4" fmla="*/ 0 w 857257"/>
              <a:gd name="connsiteY4" fmla="*/ 0 h 18161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7" h="1816170">
                <a:moveTo>
                  <a:pt x="0" y="0"/>
                </a:moveTo>
                <a:cubicBezTo>
                  <a:pt x="0" y="462811"/>
                  <a:pt x="301523" y="743293"/>
                  <a:pt x="841477" y="890550"/>
                </a:cubicBezTo>
                <a:cubicBezTo>
                  <a:pt x="862517" y="897560"/>
                  <a:pt x="862517" y="918601"/>
                  <a:pt x="841477" y="925611"/>
                </a:cubicBezTo>
                <a:cubicBezTo>
                  <a:pt x="301523" y="1072868"/>
                  <a:pt x="0" y="1353360"/>
                  <a:pt x="0" y="1816170"/>
                </a:cubicBez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dirty="0"/>
          </a:p>
        </p:txBody>
      </p:sp>
    </p:spTree>
    <p:custDataLst>
      <p:tags r:id="rId1"/>
    </p:custDataLst>
    <p:extLst>
      <p:ext uri="{BB962C8B-B14F-4D97-AF65-F5344CB8AC3E}">
        <p14:creationId xmlns:p14="http://schemas.microsoft.com/office/powerpoint/2010/main" val="3094433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FE000430-8A32-4EA0-BAD1-A7727B812F8C}"/>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F706E0BB-62AD-47AF-909C-4F33FB5616E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53CEE5C-8451-457A-BD36-F438731DB091}"/>
              </a:ext>
            </a:extLst>
          </p:cNvPr>
          <p:cNvSpPr>
            <a:spLocks noGrp="1"/>
          </p:cNvSpPr>
          <p:nvPr>
            <p:ph type="sldNum" sz="quarter" idx="12"/>
          </p:nvPr>
        </p:nvSpPr>
        <p:spPr/>
        <p:txBody>
          <a:bodyPr/>
          <a:lstStyle/>
          <a:p>
            <a:fld id="{997006E5-C7AA-4492-BE99-3C3768669B0A}" type="slidenum">
              <a:rPr lang="en-US" smtClean="0"/>
              <a:t>‹#›</a:t>
            </a:fld>
            <a:endParaRPr lang="en-US"/>
          </a:p>
        </p:txBody>
      </p:sp>
      <p:sp>
        <p:nvSpPr>
          <p:cNvPr id="19" name="Text Placeholder 18">
            <a:extLst>
              <a:ext uri="{FF2B5EF4-FFF2-40B4-BE49-F238E27FC236}">
                <a16:creationId xmlns:a16="http://schemas.microsoft.com/office/drawing/2014/main" id="{61071252-BD8E-4D3D-BF35-8427544DDF49}"/>
              </a:ext>
            </a:extLst>
          </p:cNvPr>
          <p:cNvSpPr>
            <a:spLocks noGrp="1"/>
          </p:cNvSpPr>
          <p:nvPr>
            <p:ph type="body" sz="quarter" idx="13" hasCustomPrompt="1"/>
          </p:nvPr>
        </p:nvSpPr>
        <p:spPr>
          <a:xfrm>
            <a:off x="5113176" y="242888"/>
            <a:ext cx="6712112" cy="5848350"/>
          </a:xfrm>
        </p:spPr>
        <p:txBody>
          <a:bodyPr lIns="0" tIns="180000" rIns="0" bIns="180000" anchor="t">
            <a:noAutofit/>
          </a:bodyPr>
          <a:lstStyle>
            <a:lvl1pPr marL="720000" indent="-720000">
              <a:spcBef>
                <a:spcPts val="1200"/>
              </a:spcBef>
              <a:spcAft>
                <a:spcPts val="1200"/>
              </a:spcAft>
              <a:buClr>
                <a:schemeClr val="tx2"/>
              </a:buClr>
              <a:buSzPct val="100000"/>
              <a:buFont typeface="+mj-lt"/>
              <a:buAutoNum type="arabicPeriod"/>
              <a:defRPr sz="2800"/>
            </a:lvl1pPr>
            <a:lvl2pPr marL="814742" indent="-457200">
              <a:buClr>
                <a:schemeClr val="tx2"/>
              </a:buClr>
              <a:buFont typeface="+mj-lt"/>
              <a:buAutoNum type="arabicPeriod"/>
              <a:defRPr/>
            </a:lvl2pPr>
            <a:lvl3pPr marL="1177182" indent="-457200">
              <a:buClr>
                <a:schemeClr val="tx2"/>
              </a:buClr>
              <a:buFont typeface="+mj-lt"/>
              <a:buAutoNum type="arabicPeriod"/>
              <a:defRPr/>
            </a:lvl3pPr>
            <a:lvl4pPr>
              <a:buClr>
                <a:schemeClr val="tx2"/>
              </a:buClr>
              <a:buFont typeface="+mj-lt"/>
              <a:buAutoNum type="arabicPeriod"/>
              <a:defRPr/>
            </a:lvl4pPr>
            <a:lvl5pPr>
              <a:buClr>
                <a:schemeClr val="tx2"/>
              </a:buClr>
              <a:buFont typeface="+mj-lt"/>
              <a:buAutoNum type="arabicPeriod"/>
              <a:defRPr/>
            </a:lvl5pPr>
          </a:lstStyle>
          <a:p>
            <a:pPr lvl="0"/>
            <a:r>
              <a:rPr lang="en-GB" dirty="0"/>
              <a:t>Agenda point 1, add text here.</a:t>
            </a:r>
            <a:br>
              <a:rPr lang="en-GB" dirty="0"/>
            </a:br>
            <a:r>
              <a:rPr lang="en-GB" dirty="0"/>
              <a:t>Agenda point 2, add text here.</a:t>
            </a:r>
            <a:br>
              <a:rPr lang="en-GB" dirty="0"/>
            </a:br>
            <a:r>
              <a:rPr lang="en-GB" dirty="0"/>
              <a:t>Agenda point 3, add text here.</a:t>
            </a:r>
            <a:br>
              <a:rPr lang="en-GB" dirty="0"/>
            </a:br>
            <a:r>
              <a:rPr lang="en-GB" dirty="0"/>
              <a:t>Agenda point 4, add text here.</a:t>
            </a:r>
            <a:br>
              <a:rPr lang="en-GB" dirty="0"/>
            </a:br>
            <a:r>
              <a:rPr lang="en-GB" dirty="0"/>
              <a:t>Agenda point 5, add text here.</a:t>
            </a:r>
          </a:p>
        </p:txBody>
      </p:sp>
      <p:sp>
        <p:nvSpPr>
          <p:cNvPr id="8" name="Title 1">
            <a:extLst>
              <a:ext uri="{FF2B5EF4-FFF2-40B4-BE49-F238E27FC236}">
                <a16:creationId xmlns:a16="http://schemas.microsoft.com/office/drawing/2014/main" id="{0630E13A-9E76-B161-1416-CBE84BD22827}"/>
              </a:ext>
            </a:extLst>
          </p:cNvPr>
          <p:cNvSpPr>
            <a:spLocks noGrp="1"/>
          </p:cNvSpPr>
          <p:nvPr>
            <p:ph type="title"/>
          </p:nvPr>
        </p:nvSpPr>
        <p:spPr>
          <a:xfrm>
            <a:off x="365126" y="242888"/>
            <a:ext cx="4748050" cy="430887"/>
          </a:xfrm>
        </p:spPr>
        <p:txBody>
          <a:bodyPr/>
          <a:lstStyle/>
          <a:p>
            <a:r>
              <a:rPr lang="en-US"/>
              <a:t>Click to edit Master title style</a:t>
            </a:r>
            <a:endParaRPr lang="en-US" dirty="0"/>
          </a:p>
        </p:txBody>
      </p:sp>
      <p:sp>
        <p:nvSpPr>
          <p:cNvPr id="9" name="Subtitle 2">
            <a:extLst>
              <a:ext uri="{FF2B5EF4-FFF2-40B4-BE49-F238E27FC236}">
                <a16:creationId xmlns:a16="http://schemas.microsoft.com/office/drawing/2014/main" id="{2202868D-ACDF-6434-3575-872690D6A783}"/>
              </a:ext>
            </a:extLst>
          </p:cNvPr>
          <p:cNvSpPr>
            <a:spLocks noGrp="1"/>
          </p:cNvSpPr>
          <p:nvPr>
            <p:ph type="subTitle" idx="1" hasCustomPrompt="1"/>
          </p:nvPr>
        </p:nvSpPr>
        <p:spPr>
          <a:xfrm>
            <a:off x="365125" y="694950"/>
            <a:ext cx="4748050" cy="352800"/>
          </a:xfrm>
          <a:prstGeom prst="rect">
            <a:avLst/>
          </a:prstGeom>
        </p:spPr>
        <p:txBody>
          <a:bodyPr wrap="square" lIns="0" tIns="0" rIns="0" bIns="0" anchor="t" anchorCtr="0">
            <a:noAutofit/>
          </a:bodyPr>
          <a:lstStyle>
            <a:lvl1pPr marL="0" indent="0" algn="l">
              <a:spcBef>
                <a:spcPts val="0"/>
              </a:spcBef>
              <a:spcAft>
                <a:spcPts val="0"/>
              </a:spcAft>
              <a:buNone/>
              <a:defRPr sz="2400" i="0">
                <a:solidFill>
                  <a:schemeClr val="tx1"/>
                </a:solidFill>
                <a:latin typeface="+mn-lt"/>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GB" dirty="0"/>
              <a:t>Click to enter slide subtitle</a:t>
            </a:r>
          </a:p>
        </p:txBody>
      </p:sp>
      <p:sp>
        <p:nvSpPr>
          <p:cNvPr id="11" name="Freeform: Shape 10">
            <a:extLst>
              <a:ext uri="{FF2B5EF4-FFF2-40B4-BE49-F238E27FC236}">
                <a16:creationId xmlns:a16="http://schemas.microsoft.com/office/drawing/2014/main" id="{B674B05C-AADA-DE64-7CCE-6E374DE8A947}"/>
              </a:ext>
            </a:extLst>
          </p:cNvPr>
          <p:cNvSpPr/>
          <p:nvPr/>
        </p:nvSpPr>
        <p:spPr>
          <a:xfrm>
            <a:off x="0" y="184645"/>
            <a:ext cx="264043" cy="559397"/>
          </a:xfrm>
          <a:custGeom>
            <a:avLst/>
            <a:gdLst>
              <a:gd name="connsiteX0" fmla="*/ 0 w 857257"/>
              <a:gd name="connsiteY0" fmla="*/ 0 h 1816170"/>
              <a:gd name="connsiteX1" fmla="*/ 841477 w 857257"/>
              <a:gd name="connsiteY1" fmla="*/ 890550 h 1816170"/>
              <a:gd name="connsiteX2" fmla="*/ 841477 w 857257"/>
              <a:gd name="connsiteY2" fmla="*/ 925611 h 1816170"/>
              <a:gd name="connsiteX3" fmla="*/ 0 w 857257"/>
              <a:gd name="connsiteY3" fmla="*/ 1816170 h 1816170"/>
              <a:gd name="connsiteX4" fmla="*/ 0 w 857257"/>
              <a:gd name="connsiteY4" fmla="*/ 0 h 18161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7" h="1816170">
                <a:moveTo>
                  <a:pt x="0" y="0"/>
                </a:moveTo>
                <a:cubicBezTo>
                  <a:pt x="0" y="462811"/>
                  <a:pt x="301523" y="743293"/>
                  <a:pt x="841477" y="890550"/>
                </a:cubicBezTo>
                <a:cubicBezTo>
                  <a:pt x="862517" y="897560"/>
                  <a:pt x="862517" y="918601"/>
                  <a:pt x="841477" y="925611"/>
                </a:cubicBezTo>
                <a:cubicBezTo>
                  <a:pt x="301523" y="1072868"/>
                  <a:pt x="0" y="1353360"/>
                  <a:pt x="0" y="1816170"/>
                </a:cubicBez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dirty="0"/>
          </a:p>
        </p:txBody>
      </p:sp>
    </p:spTree>
    <p:custDataLst>
      <p:tags r:id="rId1"/>
    </p:custDataLst>
    <p:extLst>
      <p:ext uri="{BB962C8B-B14F-4D97-AF65-F5344CB8AC3E}">
        <p14:creationId xmlns:p14="http://schemas.microsoft.com/office/powerpoint/2010/main" val="28740883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Section Header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F7EFD61-0B79-2619-1483-7B804B2C82CE}"/>
              </a:ext>
            </a:extLst>
          </p:cNvPr>
          <p:cNvSpPr>
            <a:spLocks noGrp="1"/>
          </p:cNvSpPr>
          <p:nvPr>
            <p:ph type="title" hasCustomPrompt="1"/>
          </p:nvPr>
        </p:nvSpPr>
        <p:spPr>
          <a:xfrm>
            <a:off x="365125" y="3235800"/>
            <a:ext cx="11460163" cy="1260000"/>
          </a:xfrm>
        </p:spPr>
        <p:txBody>
          <a:bodyPr>
            <a:normAutofit/>
          </a:bodyPr>
          <a:lstStyle>
            <a:lvl1pPr>
              <a:defRPr sz="3600"/>
            </a:lvl1pPr>
          </a:lstStyle>
          <a:p>
            <a:r>
              <a:rPr lang="en-US"/>
              <a:t>Click to enter section header title</a:t>
            </a:r>
          </a:p>
        </p:txBody>
      </p:sp>
      <p:sp>
        <p:nvSpPr>
          <p:cNvPr id="9" name="Subtitle 2">
            <a:extLst>
              <a:ext uri="{FF2B5EF4-FFF2-40B4-BE49-F238E27FC236}">
                <a16:creationId xmlns:a16="http://schemas.microsoft.com/office/drawing/2014/main" id="{BBC9BD8C-031D-7F0A-C46B-D38FB0136781}"/>
              </a:ext>
            </a:extLst>
          </p:cNvPr>
          <p:cNvSpPr>
            <a:spLocks noGrp="1"/>
          </p:cNvSpPr>
          <p:nvPr>
            <p:ph type="subTitle" idx="1" hasCustomPrompt="1"/>
          </p:nvPr>
        </p:nvSpPr>
        <p:spPr>
          <a:xfrm>
            <a:off x="365125" y="4514654"/>
            <a:ext cx="11460164" cy="475200"/>
          </a:xfrm>
          <a:prstGeom prst="rect">
            <a:avLst/>
          </a:prstGeom>
        </p:spPr>
        <p:txBody>
          <a:bodyPr wrap="square" lIns="0" tIns="0" rIns="0" bIns="0" anchor="t" anchorCtr="0">
            <a:normAutofit/>
          </a:bodyPr>
          <a:lstStyle>
            <a:lvl1pPr marL="0" indent="0" algn="l">
              <a:spcBef>
                <a:spcPts val="0"/>
              </a:spcBef>
              <a:spcAft>
                <a:spcPts val="0"/>
              </a:spcAft>
              <a:buNone/>
              <a:defRPr sz="2800" i="0">
                <a:solidFill>
                  <a:schemeClr val="tx2"/>
                </a:solidFill>
                <a:latin typeface="+mn-lt"/>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GB"/>
              <a:t>Click to enter section subtitle</a:t>
            </a:r>
          </a:p>
        </p:txBody>
      </p:sp>
      <p:pic>
        <p:nvPicPr>
          <p:cNvPr id="10" name="Graphic 9">
            <a:extLst>
              <a:ext uri="{FF2B5EF4-FFF2-40B4-BE49-F238E27FC236}">
                <a16:creationId xmlns:a16="http://schemas.microsoft.com/office/drawing/2014/main" id="{0B01FA46-1D8D-93AD-9A24-7740D438F0BA}"/>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37175" y="5967611"/>
            <a:ext cx="1401150" cy="422366"/>
          </a:xfrm>
          <a:prstGeom prst="rect">
            <a:avLst/>
          </a:prstGeom>
        </p:spPr>
      </p:pic>
    </p:spTree>
    <p:extLst>
      <p:ext uri="{BB962C8B-B14F-4D97-AF65-F5344CB8AC3E}">
        <p14:creationId xmlns:p14="http://schemas.microsoft.com/office/powerpoint/2010/main" val="22333451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6" name="Text Placeholder 25">
            <a:extLst>
              <a:ext uri="{FF2B5EF4-FFF2-40B4-BE49-F238E27FC236}">
                <a16:creationId xmlns:a16="http://schemas.microsoft.com/office/drawing/2014/main" id="{1A35D6C9-1CA0-9878-3F7C-4F790C689C5F}"/>
              </a:ext>
            </a:extLst>
          </p:cNvPr>
          <p:cNvSpPr>
            <a:spLocks noGrp="1"/>
          </p:cNvSpPr>
          <p:nvPr>
            <p:ph type="body" sz="quarter" idx="36" hasCustomPrompt="1"/>
          </p:nvPr>
        </p:nvSpPr>
        <p:spPr>
          <a:xfrm>
            <a:off x="6223000" y="1303338"/>
            <a:ext cx="5602288" cy="4488605"/>
          </a:xfrm>
          <a:prstGeom prst="roundRect">
            <a:avLst>
              <a:gd name="adj" fmla="val 4253"/>
            </a:avLst>
          </a:prstGeom>
          <a:solidFill>
            <a:schemeClr val="bg1">
              <a:lumMod val="95000"/>
            </a:schemeClr>
          </a:solidFill>
          <a:ln>
            <a:noFill/>
          </a:ln>
        </p:spPr>
        <p:txBody>
          <a:bodyPr wrap="square" tIns="1080000">
            <a:noAutofit/>
          </a:bodyPr>
          <a:lstStyle>
            <a:lvl1pPr>
              <a:defRPr/>
            </a:lvl1pPr>
          </a:lstStyle>
          <a:p>
            <a:pPr lvl="0"/>
            <a:r>
              <a:rPr lang="en-US" dirty="0"/>
              <a:t>Click to enter TEXT content ONLY.</a:t>
            </a:r>
            <a:br>
              <a:rPr lang="en-US" dirty="0"/>
            </a:br>
            <a:r>
              <a:rPr lang="en-US" dirty="0"/>
              <a:t>If text appears outside of grey placeholder please reduce the size of the font.</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22" name="Text Placeholder 21">
            <a:extLst>
              <a:ext uri="{FF2B5EF4-FFF2-40B4-BE49-F238E27FC236}">
                <a16:creationId xmlns:a16="http://schemas.microsoft.com/office/drawing/2014/main" id="{3637B329-27DE-51CE-F4B6-EB1199B2177F}"/>
              </a:ext>
            </a:extLst>
          </p:cNvPr>
          <p:cNvSpPr>
            <a:spLocks noGrp="1"/>
          </p:cNvSpPr>
          <p:nvPr>
            <p:ph type="body" sz="quarter" idx="35" hasCustomPrompt="1"/>
          </p:nvPr>
        </p:nvSpPr>
        <p:spPr>
          <a:xfrm>
            <a:off x="365125" y="1303338"/>
            <a:ext cx="5601600" cy="4488605"/>
          </a:xfrm>
          <a:prstGeom prst="roundRect">
            <a:avLst>
              <a:gd name="adj" fmla="val 3915"/>
            </a:avLst>
          </a:prstGeom>
          <a:solidFill>
            <a:schemeClr val="bg1">
              <a:lumMod val="95000"/>
            </a:schemeClr>
          </a:solidFill>
          <a:ln>
            <a:noFill/>
          </a:ln>
        </p:spPr>
        <p:txBody>
          <a:bodyPr wrap="square" tIns="1080000">
            <a:noAutofit/>
          </a:bodyPr>
          <a:lstStyle>
            <a:lvl1pPr>
              <a:defRPr/>
            </a:lvl1pPr>
          </a:lstStyle>
          <a:p>
            <a:pPr lvl="0"/>
            <a:r>
              <a:rPr lang="en-US" dirty="0"/>
              <a:t>Click to enter TEXT content ONLY.</a:t>
            </a:r>
            <a:br>
              <a:rPr lang="en-US" dirty="0"/>
            </a:br>
            <a:r>
              <a:rPr lang="en-US" dirty="0"/>
              <a:t>If text appears outside of grey placeholder please reduce the size of the font.</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23" name="Text Placeholder 5"/>
          <p:cNvSpPr>
            <a:spLocks noGrp="1"/>
          </p:cNvSpPr>
          <p:nvPr>
            <p:ph type="body" sz="quarter" idx="31" hasCustomPrompt="1"/>
          </p:nvPr>
        </p:nvSpPr>
        <p:spPr>
          <a:xfrm>
            <a:off x="365125" y="5791943"/>
            <a:ext cx="5607050" cy="299295"/>
          </a:xfrm>
          <a:prstGeom prst="rect">
            <a:avLst/>
          </a:prstGeom>
        </p:spPr>
        <p:txBody>
          <a:bodyPr wrap="square" lIns="0" tIns="72000" rIns="0" bIns="72000" anchor="b" anchorCtr="0">
            <a:noAutofit/>
          </a:bodyPr>
          <a:lstStyle>
            <a:lvl1pPr marL="0" indent="0">
              <a:spcBef>
                <a:spcPts val="0"/>
              </a:spcBef>
              <a:spcAft>
                <a:spcPts val="0"/>
              </a:spcAft>
              <a:buNone/>
              <a:defRPr sz="1200" baseline="0"/>
            </a:lvl1pPr>
            <a:lvl2pPr marL="357542" indent="0">
              <a:buNone/>
              <a:defRPr sz="1067"/>
            </a:lvl2pPr>
            <a:lvl3pPr marL="719982" indent="0">
              <a:buNone/>
              <a:defRPr sz="1067"/>
            </a:lvl3pPr>
            <a:lvl4pPr marL="1081424" indent="0">
              <a:buNone/>
              <a:defRPr sz="1067"/>
            </a:lvl4pPr>
            <a:lvl5pPr marL="1439964" indent="0">
              <a:buNone/>
              <a:defRPr sz="1067"/>
            </a:lvl5pPr>
          </a:lstStyle>
          <a:p>
            <a:pPr lvl="0"/>
            <a:r>
              <a:rPr lang="en-GB" dirty="0"/>
              <a:t>Insert Source text here</a:t>
            </a:r>
          </a:p>
        </p:txBody>
      </p:sp>
      <p:sp>
        <p:nvSpPr>
          <p:cNvPr id="24" name="Text Placeholder 5"/>
          <p:cNvSpPr>
            <a:spLocks noGrp="1"/>
          </p:cNvSpPr>
          <p:nvPr>
            <p:ph type="body" sz="quarter" idx="20" hasCustomPrompt="1"/>
          </p:nvPr>
        </p:nvSpPr>
        <p:spPr>
          <a:xfrm>
            <a:off x="6216325" y="5792438"/>
            <a:ext cx="5608963" cy="298800"/>
          </a:xfrm>
          <a:prstGeom prst="rect">
            <a:avLst/>
          </a:prstGeom>
        </p:spPr>
        <p:txBody>
          <a:bodyPr wrap="square" lIns="0" tIns="72000" rIns="0" bIns="72000" anchor="b" anchorCtr="0">
            <a:noAutofit/>
          </a:bodyPr>
          <a:lstStyle>
            <a:lvl1pPr marL="0" indent="0">
              <a:spcBef>
                <a:spcPts val="0"/>
              </a:spcBef>
              <a:spcAft>
                <a:spcPts val="0"/>
              </a:spcAft>
              <a:buNone/>
              <a:defRPr sz="1200" baseline="0"/>
            </a:lvl1pPr>
            <a:lvl2pPr marL="357542" indent="0">
              <a:buNone/>
              <a:defRPr sz="1067"/>
            </a:lvl2pPr>
            <a:lvl3pPr marL="719982" indent="0">
              <a:buNone/>
              <a:defRPr sz="1067"/>
            </a:lvl3pPr>
            <a:lvl4pPr marL="1081424" indent="0">
              <a:buNone/>
              <a:defRPr sz="1067"/>
            </a:lvl4pPr>
            <a:lvl5pPr marL="1439964" indent="0">
              <a:buNone/>
              <a:defRPr sz="1067"/>
            </a:lvl5pPr>
          </a:lstStyle>
          <a:p>
            <a:pPr lvl="0"/>
            <a:r>
              <a:rPr lang="en-GB" dirty="0"/>
              <a:t>Insert Source text here</a:t>
            </a:r>
          </a:p>
        </p:txBody>
      </p:sp>
      <p:sp>
        <p:nvSpPr>
          <p:cNvPr id="4" name="Date Placeholder 3">
            <a:extLst>
              <a:ext uri="{FF2B5EF4-FFF2-40B4-BE49-F238E27FC236}">
                <a16:creationId xmlns:a16="http://schemas.microsoft.com/office/drawing/2014/main" id="{888E3DBB-00A9-4F08-A07C-9ED9733E007D}"/>
              </a:ext>
            </a:extLst>
          </p:cNvPr>
          <p:cNvSpPr>
            <a:spLocks noGrp="1"/>
          </p:cNvSpPr>
          <p:nvPr>
            <p:ph type="dt" sz="half" idx="32"/>
          </p:nvPr>
        </p:nvSpPr>
        <p:spPr/>
        <p:txBody>
          <a:bodyPr/>
          <a:lstStyle/>
          <a:p>
            <a:endParaRPr lang="en-US"/>
          </a:p>
        </p:txBody>
      </p:sp>
      <p:sp>
        <p:nvSpPr>
          <p:cNvPr id="5" name="Footer Placeholder 4">
            <a:extLst>
              <a:ext uri="{FF2B5EF4-FFF2-40B4-BE49-F238E27FC236}">
                <a16:creationId xmlns:a16="http://schemas.microsoft.com/office/drawing/2014/main" id="{6EE37A7E-4BE8-4B01-BC5B-6FE33BA2DB0A}"/>
              </a:ext>
            </a:extLst>
          </p:cNvPr>
          <p:cNvSpPr>
            <a:spLocks noGrp="1"/>
          </p:cNvSpPr>
          <p:nvPr>
            <p:ph type="ftr" sz="quarter" idx="33"/>
          </p:nvPr>
        </p:nvSpPr>
        <p:spPr/>
        <p:txBody>
          <a:bodyPr/>
          <a:lstStyle/>
          <a:p>
            <a:endParaRPr lang="en-US"/>
          </a:p>
        </p:txBody>
      </p:sp>
      <p:sp>
        <p:nvSpPr>
          <p:cNvPr id="9" name="Slide Number Placeholder 8">
            <a:extLst>
              <a:ext uri="{FF2B5EF4-FFF2-40B4-BE49-F238E27FC236}">
                <a16:creationId xmlns:a16="http://schemas.microsoft.com/office/drawing/2014/main" id="{2D87596A-DFCB-4141-B4D9-E82973630099}"/>
              </a:ext>
            </a:extLst>
          </p:cNvPr>
          <p:cNvSpPr>
            <a:spLocks noGrp="1"/>
          </p:cNvSpPr>
          <p:nvPr>
            <p:ph type="sldNum" sz="quarter" idx="34"/>
          </p:nvPr>
        </p:nvSpPr>
        <p:spPr/>
        <p:txBody>
          <a:bodyPr/>
          <a:lstStyle/>
          <a:p>
            <a:fld id="{997006E5-C7AA-4492-BE99-3C3768669B0A}" type="slidenum">
              <a:rPr lang="en-US" smtClean="0"/>
              <a:t>‹#›</a:t>
            </a:fld>
            <a:endParaRPr lang="en-US"/>
          </a:p>
        </p:txBody>
      </p:sp>
      <p:sp>
        <p:nvSpPr>
          <p:cNvPr id="29" name="Text Placeholder 2">
            <a:extLst>
              <a:ext uri="{FF2B5EF4-FFF2-40B4-BE49-F238E27FC236}">
                <a16:creationId xmlns:a16="http://schemas.microsoft.com/office/drawing/2014/main" id="{ED8B1503-3382-4C3A-A672-A88D048E0DA0}"/>
              </a:ext>
            </a:extLst>
          </p:cNvPr>
          <p:cNvSpPr>
            <a:spLocks noGrp="1"/>
          </p:cNvSpPr>
          <p:nvPr>
            <p:ph type="body" idx="19" hasCustomPrompt="1"/>
          </p:nvPr>
        </p:nvSpPr>
        <p:spPr>
          <a:xfrm>
            <a:off x="532525" y="1454538"/>
            <a:ext cx="5266800" cy="781200"/>
          </a:xfrm>
          <a:prstGeom prst="rect">
            <a:avLst/>
          </a:prstGeom>
        </p:spPr>
        <p:txBody>
          <a:bodyPr wrap="square" lIns="0" tIns="72000" rIns="0" bIns="72000" anchor="t" anchorCtr="0">
            <a:noAutofit/>
          </a:bodyPr>
          <a:lstStyle>
            <a:lvl1pPr marL="0" indent="0">
              <a:spcBef>
                <a:spcPts val="0"/>
              </a:spcBef>
              <a:spcAft>
                <a:spcPts val="0"/>
              </a:spcAft>
              <a:buNone/>
              <a:defRPr sz="24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Click to enter</a:t>
            </a:r>
            <a:br>
              <a:rPr lang="en-GB" dirty="0"/>
            </a:br>
            <a:r>
              <a:rPr lang="en-GB" dirty="0"/>
              <a:t>subheading text</a:t>
            </a:r>
          </a:p>
        </p:txBody>
      </p:sp>
      <p:sp>
        <p:nvSpPr>
          <p:cNvPr id="30" name="Text Placeholder 2">
            <a:extLst>
              <a:ext uri="{FF2B5EF4-FFF2-40B4-BE49-F238E27FC236}">
                <a16:creationId xmlns:a16="http://schemas.microsoft.com/office/drawing/2014/main" id="{7CC1C57B-5831-4901-8605-655DBB075B25}"/>
              </a:ext>
            </a:extLst>
          </p:cNvPr>
          <p:cNvSpPr>
            <a:spLocks noGrp="1"/>
          </p:cNvSpPr>
          <p:nvPr>
            <p:ph type="body" idx="21" hasCustomPrompt="1"/>
          </p:nvPr>
        </p:nvSpPr>
        <p:spPr>
          <a:xfrm>
            <a:off x="6391644" y="1454538"/>
            <a:ext cx="5265000" cy="781200"/>
          </a:xfrm>
          <a:prstGeom prst="rect">
            <a:avLst/>
          </a:prstGeom>
        </p:spPr>
        <p:txBody>
          <a:bodyPr wrap="square" lIns="0" tIns="72000" rIns="0" bIns="72000" anchor="t" anchorCtr="0">
            <a:noAutofit/>
          </a:bodyPr>
          <a:lstStyle>
            <a:lvl1pPr marL="0" indent="0">
              <a:spcBef>
                <a:spcPts val="0"/>
              </a:spcBef>
              <a:spcAft>
                <a:spcPts val="0"/>
              </a:spcAft>
              <a:buNone/>
              <a:defRPr sz="24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Click to enter</a:t>
            </a:r>
            <a:br>
              <a:rPr lang="en-GB" dirty="0"/>
            </a:br>
            <a:r>
              <a:rPr lang="en-GB" dirty="0"/>
              <a:t>subheading text</a:t>
            </a:r>
          </a:p>
        </p:txBody>
      </p:sp>
      <p:sp>
        <p:nvSpPr>
          <p:cNvPr id="15" name="Title 1">
            <a:extLst>
              <a:ext uri="{FF2B5EF4-FFF2-40B4-BE49-F238E27FC236}">
                <a16:creationId xmlns:a16="http://schemas.microsoft.com/office/drawing/2014/main" id="{2B8AF01B-B7EE-69F0-3113-1E07C2D58722}"/>
              </a:ext>
            </a:extLst>
          </p:cNvPr>
          <p:cNvSpPr>
            <a:spLocks noGrp="1"/>
          </p:cNvSpPr>
          <p:nvPr>
            <p:ph type="title"/>
          </p:nvPr>
        </p:nvSpPr>
        <p:spPr>
          <a:xfrm>
            <a:off x="365125" y="242888"/>
            <a:ext cx="11460163" cy="430887"/>
          </a:xfrm>
        </p:spPr>
        <p:txBody>
          <a:bodyPr/>
          <a:lstStyle/>
          <a:p>
            <a:r>
              <a:rPr lang="en-US"/>
              <a:t>Click to edit Master title style</a:t>
            </a:r>
            <a:endParaRPr lang="en-US" dirty="0"/>
          </a:p>
        </p:txBody>
      </p:sp>
      <p:sp>
        <p:nvSpPr>
          <p:cNvPr id="16" name="Subtitle 2">
            <a:extLst>
              <a:ext uri="{FF2B5EF4-FFF2-40B4-BE49-F238E27FC236}">
                <a16:creationId xmlns:a16="http://schemas.microsoft.com/office/drawing/2014/main" id="{A10D87C1-85C7-40B7-3EF5-0997E04A30BF}"/>
              </a:ext>
            </a:extLst>
          </p:cNvPr>
          <p:cNvSpPr>
            <a:spLocks noGrp="1"/>
          </p:cNvSpPr>
          <p:nvPr>
            <p:ph type="subTitle" idx="1" hasCustomPrompt="1"/>
          </p:nvPr>
        </p:nvSpPr>
        <p:spPr>
          <a:xfrm>
            <a:off x="365125" y="694950"/>
            <a:ext cx="11460164" cy="352800"/>
          </a:xfrm>
          <a:prstGeom prst="rect">
            <a:avLst/>
          </a:prstGeom>
        </p:spPr>
        <p:txBody>
          <a:bodyPr wrap="square" lIns="0" tIns="0" rIns="0" bIns="0" anchor="t" anchorCtr="0">
            <a:noAutofit/>
          </a:bodyPr>
          <a:lstStyle>
            <a:lvl1pPr marL="0" indent="0" algn="l">
              <a:spcBef>
                <a:spcPts val="0"/>
              </a:spcBef>
              <a:spcAft>
                <a:spcPts val="0"/>
              </a:spcAft>
              <a:buNone/>
              <a:defRPr sz="2400" i="0">
                <a:solidFill>
                  <a:schemeClr val="tx1"/>
                </a:solidFill>
                <a:latin typeface="+mn-lt"/>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GB" dirty="0"/>
              <a:t>Click to enter slide subtitle</a:t>
            </a:r>
          </a:p>
        </p:txBody>
      </p:sp>
      <p:sp>
        <p:nvSpPr>
          <p:cNvPr id="17" name="Freeform: Shape 16">
            <a:extLst>
              <a:ext uri="{FF2B5EF4-FFF2-40B4-BE49-F238E27FC236}">
                <a16:creationId xmlns:a16="http://schemas.microsoft.com/office/drawing/2014/main" id="{00DBE383-AB10-CC3B-D342-10443E02C937}"/>
              </a:ext>
            </a:extLst>
          </p:cNvPr>
          <p:cNvSpPr/>
          <p:nvPr/>
        </p:nvSpPr>
        <p:spPr>
          <a:xfrm>
            <a:off x="0" y="184645"/>
            <a:ext cx="264043" cy="559397"/>
          </a:xfrm>
          <a:custGeom>
            <a:avLst/>
            <a:gdLst>
              <a:gd name="connsiteX0" fmla="*/ 0 w 857257"/>
              <a:gd name="connsiteY0" fmla="*/ 0 h 1816170"/>
              <a:gd name="connsiteX1" fmla="*/ 841477 w 857257"/>
              <a:gd name="connsiteY1" fmla="*/ 890550 h 1816170"/>
              <a:gd name="connsiteX2" fmla="*/ 841477 w 857257"/>
              <a:gd name="connsiteY2" fmla="*/ 925611 h 1816170"/>
              <a:gd name="connsiteX3" fmla="*/ 0 w 857257"/>
              <a:gd name="connsiteY3" fmla="*/ 1816170 h 1816170"/>
              <a:gd name="connsiteX4" fmla="*/ 0 w 857257"/>
              <a:gd name="connsiteY4" fmla="*/ 0 h 18161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7" h="1816170">
                <a:moveTo>
                  <a:pt x="0" y="0"/>
                </a:moveTo>
                <a:cubicBezTo>
                  <a:pt x="0" y="462811"/>
                  <a:pt x="301523" y="743293"/>
                  <a:pt x="841477" y="890550"/>
                </a:cubicBezTo>
                <a:cubicBezTo>
                  <a:pt x="862517" y="897560"/>
                  <a:pt x="862517" y="918601"/>
                  <a:pt x="841477" y="925611"/>
                </a:cubicBezTo>
                <a:cubicBezTo>
                  <a:pt x="301523" y="1072868"/>
                  <a:pt x="0" y="1353360"/>
                  <a:pt x="0" y="1816170"/>
                </a:cubicBez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dirty="0"/>
          </a:p>
        </p:txBody>
      </p:sp>
    </p:spTree>
    <p:extLst>
      <p:ext uri="{BB962C8B-B14F-4D97-AF65-F5344CB8AC3E}">
        <p14:creationId xmlns:p14="http://schemas.microsoft.com/office/powerpoint/2010/main" val="8657366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le and Content ">
    <p:spTree>
      <p:nvGrpSpPr>
        <p:cNvPr id="1" name=""/>
        <p:cNvGrpSpPr/>
        <p:nvPr/>
      </p:nvGrpSpPr>
      <p:grpSpPr>
        <a:xfrm>
          <a:off x="0" y="0"/>
          <a:ext cx="0" cy="0"/>
          <a:chOff x="0" y="0"/>
          <a:chExt cx="0" cy="0"/>
        </a:xfrm>
      </p:grpSpPr>
      <p:sp>
        <p:nvSpPr>
          <p:cNvPr id="18" name="Text Placeholder 17">
            <a:extLst>
              <a:ext uri="{FF2B5EF4-FFF2-40B4-BE49-F238E27FC236}">
                <a16:creationId xmlns:a16="http://schemas.microsoft.com/office/drawing/2014/main" id="{0DD48070-D695-60C2-898C-9832D9369B0C}"/>
              </a:ext>
            </a:extLst>
          </p:cNvPr>
          <p:cNvSpPr>
            <a:spLocks noGrp="1"/>
          </p:cNvSpPr>
          <p:nvPr>
            <p:ph type="body" sz="quarter" idx="22" hasCustomPrompt="1"/>
          </p:nvPr>
        </p:nvSpPr>
        <p:spPr>
          <a:xfrm>
            <a:off x="365125" y="1311162"/>
            <a:ext cx="11460164" cy="4484800"/>
          </a:xfrm>
          <a:custGeom>
            <a:avLst/>
            <a:gdLst>
              <a:gd name="connsiteX0" fmla="*/ 185682 w 11460164"/>
              <a:gd name="connsiteY0" fmla="*/ 0 h 4484800"/>
              <a:gd name="connsiteX1" fmla="*/ 11274482 w 11460164"/>
              <a:gd name="connsiteY1" fmla="*/ 0 h 4484800"/>
              <a:gd name="connsiteX2" fmla="*/ 11460164 w 11460164"/>
              <a:gd name="connsiteY2" fmla="*/ 185682 h 4484800"/>
              <a:gd name="connsiteX3" fmla="*/ 11460164 w 11460164"/>
              <a:gd name="connsiteY3" fmla="*/ 456183 h 4484800"/>
              <a:gd name="connsiteX4" fmla="*/ 11460164 w 11460164"/>
              <a:gd name="connsiteY4" fmla="*/ 715601 h 4484800"/>
              <a:gd name="connsiteX5" fmla="*/ 11460164 w 11460164"/>
              <a:gd name="connsiteY5" fmla="*/ 4299118 h 4484800"/>
              <a:gd name="connsiteX6" fmla="*/ 11274482 w 11460164"/>
              <a:gd name="connsiteY6" fmla="*/ 4484800 h 4484800"/>
              <a:gd name="connsiteX7" fmla="*/ 185682 w 11460164"/>
              <a:gd name="connsiteY7" fmla="*/ 4484800 h 4484800"/>
              <a:gd name="connsiteX8" fmla="*/ 0 w 11460164"/>
              <a:gd name="connsiteY8" fmla="*/ 4299118 h 4484800"/>
              <a:gd name="connsiteX9" fmla="*/ 0 w 11460164"/>
              <a:gd name="connsiteY9" fmla="*/ 715601 h 4484800"/>
              <a:gd name="connsiteX10" fmla="*/ 0 w 11460164"/>
              <a:gd name="connsiteY10" fmla="*/ 456183 h 4484800"/>
              <a:gd name="connsiteX11" fmla="*/ 0 w 11460164"/>
              <a:gd name="connsiteY11" fmla="*/ 185682 h 4484800"/>
              <a:gd name="connsiteX12" fmla="*/ 185682 w 11460164"/>
              <a:gd name="connsiteY12" fmla="*/ 0 h 448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460164" h="4484800">
                <a:moveTo>
                  <a:pt x="185682" y="0"/>
                </a:moveTo>
                <a:lnTo>
                  <a:pt x="11274482" y="0"/>
                </a:lnTo>
                <a:cubicBezTo>
                  <a:pt x="11377031" y="0"/>
                  <a:pt x="11460164" y="83133"/>
                  <a:pt x="11460164" y="185682"/>
                </a:cubicBezTo>
                <a:lnTo>
                  <a:pt x="11460164" y="456183"/>
                </a:lnTo>
                <a:lnTo>
                  <a:pt x="11460164" y="715601"/>
                </a:lnTo>
                <a:lnTo>
                  <a:pt x="11460164" y="4299118"/>
                </a:lnTo>
                <a:cubicBezTo>
                  <a:pt x="11460164" y="4401667"/>
                  <a:pt x="11377031" y="4484800"/>
                  <a:pt x="11274482" y="4484800"/>
                </a:cubicBezTo>
                <a:lnTo>
                  <a:pt x="185682" y="4484800"/>
                </a:lnTo>
                <a:cubicBezTo>
                  <a:pt x="83133" y="4484800"/>
                  <a:pt x="0" y="4401667"/>
                  <a:pt x="0" y="4299118"/>
                </a:cubicBezTo>
                <a:lnTo>
                  <a:pt x="0" y="715601"/>
                </a:lnTo>
                <a:lnTo>
                  <a:pt x="0" y="456183"/>
                </a:lnTo>
                <a:lnTo>
                  <a:pt x="0" y="185682"/>
                </a:lnTo>
                <a:cubicBezTo>
                  <a:pt x="0" y="83133"/>
                  <a:pt x="83133" y="0"/>
                  <a:pt x="185682" y="0"/>
                </a:cubicBezTo>
                <a:close/>
              </a:path>
            </a:pathLst>
          </a:custGeom>
          <a:solidFill>
            <a:schemeClr val="bg1">
              <a:lumMod val="95000"/>
            </a:schemeClr>
          </a:solidFill>
          <a:ln>
            <a:noFill/>
          </a:ln>
        </p:spPr>
        <p:txBody>
          <a:bodyPr wrap="square" tIns="180000">
            <a:noAutofit/>
          </a:bodyPr>
          <a:lstStyle>
            <a:lvl1pPr>
              <a:defRPr/>
            </a:lvl1pPr>
          </a:lstStyle>
          <a:p>
            <a:pPr lvl="0"/>
            <a:r>
              <a:rPr lang="en-US" dirty="0"/>
              <a:t>Click to enter TEXT content ONLY.</a:t>
            </a:r>
            <a:br>
              <a:rPr lang="en-US" dirty="0"/>
            </a:br>
            <a:r>
              <a:rPr lang="en-US" dirty="0"/>
              <a:t>If text content appears outside of grey holder please reduce the size of the font.</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6" name="Text Placeholder 5"/>
          <p:cNvSpPr>
            <a:spLocks noGrp="1"/>
          </p:cNvSpPr>
          <p:nvPr>
            <p:ph type="body" sz="quarter" idx="18" hasCustomPrompt="1"/>
          </p:nvPr>
        </p:nvSpPr>
        <p:spPr>
          <a:xfrm>
            <a:off x="365125" y="5792438"/>
            <a:ext cx="11460164" cy="298800"/>
          </a:xfrm>
          <a:prstGeom prst="rect">
            <a:avLst/>
          </a:prstGeom>
        </p:spPr>
        <p:txBody>
          <a:bodyPr wrap="square" lIns="0" tIns="72000" rIns="0" bIns="72000" anchor="b" anchorCtr="0">
            <a:noAutofit/>
          </a:bodyPr>
          <a:lstStyle>
            <a:lvl1pPr marL="0" indent="0">
              <a:spcBef>
                <a:spcPts val="0"/>
              </a:spcBef>
              <a:spcAft>
                <a:spcPts val="0"/>
              </a:spcAft>
              <a:buNone/>
              <a:defRPr sz="1200" baseline="0"/>
            </a:lvl1pPr>
            <a:lvl2pPr marL="357542" indent="0">
              <a:buNone/>
              <a:defRPr sz="1067"/>
            </a:lvl2pPr>
            <a:lvl3pPr marL="719982" indent="0">
              <a:buNone/>
              <a:defRPr sz="1067"/>
            </a:lvl3pPr>
            <a:lvl4pPr marL="1081424" indent="0">
              <a:buNone/>
              <a:defRPr sz="1067"/>
            </a:lvl4pPr>
            <a:lvl5pPr marL="1439964" indent="0">
              <a:buNone/>
              <a:defRPr sz="1067"/>
            </a:lvl5pPr>
          </a:lstStyle>
          <a:p>
            <a:pPr lvl="0"/>
            <a:r>
              <a:rPr lang="en-GB"/>
              <a:t>Insert Source text here</a:t>
            </a:r>
            <a:endParaRPr lang="en-GB" dirty="0"/>
          </a:p>
        </p:txBody>
      </p:sp>
      <p:sp>
        <p:nvSpPr>
          <p:cNvPr id="3" name="Date Placeholder 2">
            <a:extLst>
              <a:ext uri="{FF2B5EF4-FFF2-40B4-BE49-F238E27FC236}">
                <a16:creationId xmlns:a16="http://schemas.microsoft.com/office/drawing/2014/main" id="{341B731B-8FAA-4A1B-8740-D7002967C1CA}"/>
              </a:ext>
            </a:extLst>
          </p:cNvPr>
          <p:cNvSpPr>
            <a:spLocks noGrp="1"/>
          </p:cNvSpPr>
          <p:nvPr>
            <p:ph type="dt" sz="half" idx="19"/>
          </p:nvPr>
        </p:nvSpPr>
        <p:spPr/>
        <p:txBody>
          <a:bodyPr/>
          <a:lstStyle/>
          <a:p>
            <a:endParaRPr lang="en-US"/>
          </a:p>
        </p:txBody>
      </p:sp>
      <p:sp>
        <p:nvSpPr>
          <p:cNvPr id="5" name="Footer Placeholder 4">
            <a:extLst>
              <a:ext uri="{FF2B5EF4-FFF2-40B4-BE49-F238E27FC236}">
                <a16:creationId xmlns:a16="http://schemas.microsoft.com/office/drawing/2014/main" id="{D1C84BE9-25CA-45B1-9061-9DCABA70A1E6}"/>
              </a:ext>
            </a:extLst>
          </p:cNvPr>
          <p:cNvSpPr>
            <a:spLocks noGrp="1"/>
          </p:cNvSpPr>
          <p:nvPr>
            <p:ph type="ftr" sz="quarter" idx="20"/>
          </p:nvPr>
        </p:nvSpPr>
        <p:spPr/>
        <p:txBody>
          <a:bodyPr/>
          <a:lstStyle/>
          <a:p>
            <a:endParaRPr lang="en-US"/>
          </a:p>
        </p:txBody>
      </p:sp>
      <p:sp>
        <p:nvSpPr>
          <p:cNvPr id="11" name="Slide Number Placeholder 10">
            <a:extLst>
              <a:ext uri="{FF2B5EF4-FFF2-40B4-BE49-F238E27FC236}">
                <a16:creationId xmlns:a16="http://schemas.microsoft.com/office/drawing/2014/main" id="{BF0296A1-E119-4AEC-80A5-65FD719F9631}"/>
              </a:ext>
            </a:extLst>
          </p:cNvPr>
          <p:cNvSpPr>
            <a:spLocks noGrp="1"/>
          </p:cNvSpPr>
          <p:nvPr>
            <p:ph type="sldNum" sz="quarter" idx="21"/>
          </p:nvPr>
        </p:nvSpPr>
        <p:spPr/>
        <p:txBody>
          <a:bodyPr/>
          <a:lstStyle/>
          <a:p>
            <a:fld id="{997006E5-C7AA-4492-BE99-3C3768669B0A}" type="slidenum">
              <a:rPr lang="en-US" smtClean="0"/>
              <a:t>‹#›</a:t>
            </a:fld>
            <a:endParaRPr lang="en-US"/>
          </a:p>
        </p:txBody>
      </p:sp>
      <p:sp>
        <p:nvSpPr>
          <p:cNvPr id="12" name="Title 1">
            <a:extLst>
              <a:ext uri="{FF2B5EF4-FFF2-40B4-BE49-F238E27FC236}">
                <a16:creationId xmlns:a16="http://schemas.microsoft.com/office/drawing/2014/main" id="{88C0D48C-007D-FEEC-D1DF-C00891876F0F}"/>
              </a:ext>
            </a:extLst>
          </p:cNvPr>
          <p:cNvSpPr>
            <a:spLocks noGrp="1"/>
          </p:cNvSpPr>
          <p:nvPr>
            <p:ph type="title"/>
          </p:nvPr>
        </p:nvSpPr>
        <p:spPr>
          <a:xfrm>
            <a:off x="365125" y="242888"/>
            <a:ext cx="11460163" cy="430887"/>
          </a:xfrm>
        </p:spPr>
        <p:txBody>
          <a:bodyPr/>
          <a:lstStyle/>
          <a:p>
            <a:r>
              <a:rPr lang="en-US"/>
              <a:t>Click to edit Master title style</a:t>
            </a:r>
            <a:endParaRPr lang="en-US" dirty="0"/>
          </a:p>
        </p:txBody>
      </p:sp>
      <p:sp>
        <p:nvSpPr>
          <p:cNvPr id="13" name="Subtitle 2">
            <a:extLst>
              <a:ext uri="{FF2B5EF4-FFF2-40B4-BE49-F238E27FC236}">
                <a16:creationId xmlns:a16="http://schemas.microsoft.com/office/drawing/2014/main" id="{1F6E4BF1-5B10-6CC3-60CB-FA773CAB8AF3}"/>
              </a:ext>
            </a:extLst>
          </p:cNvPr>
          <p:cNvSpPr>
            <a:spLocks noGrp="1"/>
          </p:cNvSpPr>
          <p:nvPr>
            <p:ph type="subTitle" idx="1" hasCustomPrompt="1"/>
          </p:nvPr>
        </p:nvSpPr>
        <p:spPr>
          <a:xfrm>
            <a:off x="365125" y="694950"/>
            <a:ext cx="11460164" cy="352800"/>
          </a:xfrm>
          <a:prstGeom prst="rect">
            <a:avLst/>
          </a:prstGeom>
        </p:spPr>
        <p:txBody>
          <a:bodyPr wrap="square" lIns="0" tIns="0" rIns="0" bIns="0" anchor="t" anchorCtr="0">
            <a:noAutofit/>
          </a:bodyPr>
          <a:lstStyle>
            <a:lvl1pPr marL="0" indent="0" algn="l">
              <a:spcBef>
                <a:spcPts val="0"/>
              </a:spcBef>
              <a:spcAft>
                <a:spcPts val="0"/>
              </a:spcAft>
              <a:buNone/>
              <a:defRPr sz="2400" i="0">
                <a:solidFill>
                  <a:schemeClr val="tx1"/>
                </a:solidFill>
                <a:latin typeface="+mn-lt"/>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GB" dirty="0"/>
              <a:t>Click to enter slide subtitle</a:t>
            </a:r>
          </a:p>
        </p:txBody>
      </p:sp>
      <p:sp>
        <p:nvSpPr>
          <p:cNvPr id="14" name="Freeform: Shape 13">
            <a:extLst>
              <a:ext uri="{FF2B5EF4-FFF2-40B4-BE49-F238E27FC236}">
                <a16:creationId xmlns:a16="http://schemas.microsoft.com/office/drawing/2014/main" id="{099DCD39-6F77-D442-9C41-7FE9A4CBB7FE}"/>
              </a:ext>
            </a:extLst>
          </p:cNvPr>
          <p:cNvSpPr/>
          <p:nvPr/>
        </p:nvSpPr>
        <p:spPr>
          <a:xfrm>
            <a:off x="0" y="184645"/>
            <a:ext cx="264043" cy="559397"/>
          </a:xfrm>
          <a:custGeom>
            <a:avLst/>
            <a:gdLst>
              <a:gd name="connsiteX0" fmla="*/ 0 w 857257"/>
              <a:gd name="connsiteY0" fmla="*/ 0 h 1816170"/>
              <a:gd name="connsiteX1" fmla="*/ 841477 w 857257"/>
              <a:gd name="connsiteY1" fmla="*/ 890550 h 1816170"/>
              <a:gd name="connsiteX2" fmla="*/ 841477 w 857257"/>
              <a:gd name="connsiteY2" fmla="*/ 925611 h 1816170"/>
              <a:gd name="connsiteX3" fmla="*/ 0 w 857257"/>
              <a:gd name="connsiteY3" fmla="*/ 1816170 h 1816170"/>
              <a:gd name="connsiteX4" fmla="*/ 0 w 857257"/>
              <a:gd name="connsiteY4" fmla="*/ 0 h 18161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7" h="1816170">
                <a:moveTo>
                  <a:pt x="0" y="0"/>
                </a:moveTo>
                <a:cubicBezTo>
                  <a:pt x="0" y="462811"/>
                  <a:pt x="301523" y="743293"/>
                  <a:pt x="841477" y="890550"/>
                </a:cubicBezTo>
                <a:cubicBezTo>
                  <a:pt x="862517" y="897560"/>
                  <a:pt x="862517" y="918601"/>
                  <a:pt x="841477" y="925611"/>
                </a:cubicBezTo>
                <a:cubicBezTo>
                  <a:pt x="301523" y="1072868"/>
                  <a:pt x="0" y="1353360"/>
                  <a:pt x="0" y="1816170"/>
                </a:cubicBez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dirty="0"/>
          </a:p>
        </p:txBody>
      </p:sp>
    </p:spTree>
    <p:custDataLst>
      <p:tags r:id="rId1"/>
    </p:custDataLst>
    <p:extLst>
      <p:ext uri="{BB962C8B-B14F-4D97-AF65-F5344CB8AC3E}">
        <p14:creationId xmlns:p14="http://schemas.microsoft.com/office/powerpoint/2010/main" val="1673207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Large Bullet">
    <p:spTree>
      <p:nvGrpSpPr>
        <p:cNvPr id="1" name=""/>
        <p:cNvGrpSpPr/>
        <p:nvPr/>
      </p:nvGrpSpPr>
      <p:grpSpPr>
        <a:xfrm>
          <a:off x="0" y="0"/>
          <a:ext cx="0" cy="0"/>
          <a:chOff x="0" y="0"/>
          <a:chExt cx="0" cy="0"/>
        </a:xfrm>
      </p:grpSpPr>
      <p:sp>
        <p:nvSpPr>
          <p:cNvPr id="15" name="Text Placeholder 5"/>
          <p:cNvSpPr>
            <a:spLocks noGrp="1"/>
          </p:cNvSpPr>
          <p:nvPr>
            <p:ph type="body" sz="quarter" idx="18" hasCustomPrompt="1"/>
          </p:nvPr>
        </p:nvSpPr>
        <p:spPr>
          <a:xfrm>
            <a:off x="365125" y="5792438"/>
            <a:ext cx="11460163" cy="298800"/>
          </a:xfrm>
          <a:prstGeom prst="rect">
            <a:avLst/>
          </a:prstGeom>
        </p:spPr>
        <p:txBody>
          <a:bodyPr wrap="square" lIns="0" tIns="72000" rIns="0" bIns="72000" anchor="b" anchorCtr="0">
            <a:noAutofit/>
          </a:bodyPr>
          <a:lstStyle>
            <a:lvl1pPr marL="0" indent="0">
              <a:spcBef>
                <a:spcPts val="0"/>
              </a:spcBef>
              <a:spcAft>
                <a:spcPts val="0"/>
              </a:spcAft>
              <a:buNone/>
              <a:defRPr sz="1200" baseline="0"/>
            </a:lvl1pPr>
            <a:lvl2pPr marL="357542" indent="0">
              <a:buNone/>
              <a:defRPr sz="1067"/>
            </a:lvl2pPr>
            <a:lvl3pPr marL="719982" indent="0">
              <a:buNone/>
              <a:defRPr sz="1067"/>
            </a:lvl3pPr>
            <a:lvl4pPr marL="1081424" indent="0">
              <a:buNone/>
              <a:defRPr sz="1067"/>
            </a:lvl4pPr>
            <a:lvl5pPr marL="1439964" indent="0">
              <a:buNone/>
              <a:defRPr sz="1067"/>
            </a:lvl5pPr>
          </a:lstStyle>
          <a:p>
            <a:pPr lvl="0"/>
            <a:r>
              <a:rPr lang="en-GB"/>
              <a:t>Insert Source text here</a:t>
            </a:r>
            <a:endParaRPr lang="en-GB" dirty="0"/>
          </a:p>
        </p:txBody>
      </p:sp>
      <p:sp>
        <p:nvSpPr>
          <p:cNvPr id="2" name="Date Placeholder 1">
            <a:extLst>
              <a:ext uri="{FF2B5EF4-FFF2-40B4-BE49-F238E27FC236}">
                <a16:creationId xmlns:a16="http://schemas.microsoft.com/office/drawing/2014/main" id="{2E151742-951B-4B8B-93F8-F6814A0074E2}"/>
              </a:ext>
            </a:extLst>
          </p:cNvPr>
          <p:cNvSpPr>
            <a:spLocks noGrp="1"/>
          </p:cNvSpPr>
          <p:nvPr>
            <p:ph type="dt" sz="half" idx="19"/>
          </p:nvPr>
        </p:nvSpPr>
        <p:spPr/>
        <p:txBody>
          <a:bodyPr/>
          <a:lstStyle/>
          <a:p>
            <a:endParaRPr lang="en-US"/>
          </a:p>
        </p:txBody>
      </p:sp>
      <p:sp>
        <p:nvSpPr>
          <p:cNvPr id="3" name="Footer Placeholder 2">
            <a:extLst>
              <a:ext uri="{FF2B5EF4-FFF2-40B4-BE49-F238E27FC236}">
                <a16:creationId xmlns:a16="http://schemas.microsoft.com/office/drawing/2014/main" id="{5E4920F6-7DEA-40DB-B124-F0789E56046F}"/>
              </a:ext>
            </a:extLst>
          </p:cNvPr>
          <p:cNvSpPr>
            <a:spLocks noGrp="1"/>
          </p:cNvSpPr>
          <p:nvPr>
            <p:ph type="ftr" sz="quarter" idx="20"/>
          </p:nvPr>
        </p:nvSpPr>
        <p:spPr/>
        <p:txBody>
          <a:bodyPr/>
          <a:lstStyle/>
          <a:p>
            <a:endParaRPr lang="en-US"/>
          </a:p>
        </p:txBody>
      </p:sp>
      <p:sp>
        <p:nvSpPr>
          <p:cNvPr id="4" name="Slide Number Placeholder 3">
            <a:extLst>
              <a:ext uri="{FF2B5EF4-FFF2-40B4-BE49-F238E27FC236}">
                <a16:creationId xmlns:a16="http://schemas.microsoft.com/office/drawing/2014/main" id="{D4DDB722-CBB2-49EC-937E-10206DEB6BD1}"/>
              </a:ext>
            </a:extLst>
          </p:cNvPr>
          <p:cNvSpPr>
            <a:spLocks noGrp="1"/>
          </p:cNvSpPr>
          <p:nvPr>
            <p:ph type="sldNum" sz="quarter" idx="21"/>
          </p:nvPr>
        </p:nvSpPr>
        <p:spPr/>
        <p:txBody>
          <a:bodyPr/>
          <a:lstStyle/>
          <a:p>
            <a:fld id="{997006E5-C7AA-4492-BE99-3C3768669B0A}" type="slidenum">
              <a:rPr lang="en-US" smtClean="0"/>
              <a:t>‹#›</a:t>
            </a:fld>
            <a:endParaRPr lang="en-US"/>
          </a:p>
        </p:txBody>
      </p:sp>
      <p:sp>
        <p:nvSpPr>
          <p:cNvPr id="7" name="Text Placeholder 6">
            <a:extLst>
              <a:ext uri="{FF2B5EF4-FFF2-40B4-BE49-F238E27FC236}">
                <a16:creationId xmlns:a16="http://schemas.microsoft.com/office/drawing/2014/main" id="{D4E53DDB-FDB6-66D3-FC50-5426FF978D71}"/>
              </a:ext>
            </a:extLst>
          </p:cNvPr>
          <p:cNvSpPr>
            <a:spLocks noGrp="1"/>
          </p:cNvSpPr>
          <p:nvPr>
            <p:ph type="body" sz="quarter" idx="22" hasCustomPrompt="1"/>
          </p:nvPr>
        </p:nvSpPr>
        <p:spPr>
          <a:xfrm>
            <a:off x="365125" y="1303338"/>
            <a:ext cx="11460163" cy="4489450"/>
          </a:xfrm>
        </p:spPr>
        <p:txBody>
          <a:bodyPr lIns="0" tIns="180000" rIns="0" bIns="180000">
            <a:noAutofit/>
          </a:bodyPr>
          <a:lstStyle>
            <a:lvl1pPr>
              <a:defRPr/>
            </a:lvl1pPr>
          </a:lstStyle>
          <a:p>
            <a:pPr lvl="0"/>
            <a:r>
              <a:rPr lang="en-US" dirty="0"/>
              <a:t>Click to enter TEXT content ONLY. </a:t>
            </a:r>
            <a:br>
              <a:rPr lang="en-US" dirty="0"/>
            </a:br>
            <a:r>
              <a:rPr lang="en-US" dirty="0"/>
              <a:t>If text content appears too large please reduce the size of this font. </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9" name="Title 1">
            <a:extLst>
              <a:ext uri="{FF2B5EF4-FFF2-40B4-BE49-F238E27FC236}">
                <a16:creationId xmlns:a16="http://schemas.microsoft.com/office/drawing/2014/main" id="{3A7A86B9-637F-F18A-3604-5A44F7C4442F}"/>
              </a:ext>
            </a:extLst>
          </p:cNvPr>
          <p:cNvSpPr>
            <a:spLocks noGrp="1"/>
          </p:cNvSpPr>
          <p:nvPr>
            <p:ph type="title"/>
          </p:nvPr>
        </p:nvSpPr>
        <p:spPr>
          <a:xfrm>
            <a:off x="365125" y="242888"/>
            <a:ext cx="11460163" cy="430887"/>
          </a:xfrm>
        </p:spPr>
        <p:txBody>
          <a:bodyPr/>
          <a:lstStyle/>
          <a:p>
            <a:r>
              <a:rPr lang="en-US"/>
              <a:t>Click to edit Master title style</a:t>
            </a:r>
            <a:endParaRPr lang="en-US" dirty="0"/>
          </a:p>
        </p:txBody>
      </p:sp>
      <p:sp>
        <p:nvSpPr>
          <p:cNvPr id="10" name="Subtitle 2">
            <a:extLst>
              <a:ext uri="{FF2B5EF4-FFF2-40B4-BE49-F238E27FC236}">
                <a16:creationId xmlns:a16="http://schemas.microsoft.com/office/drawing/2014/main" id="{5A89E078-B97D-529E-FF83-DF5AD69D51F2}"/>
              </a:ext>
            </a:extLst>
          </p:cNvPr>
          <p:cNvSpPr>
            <a:spLocks noGrp="1"/>
          </p:cNvSpPr>
          <p:nvPr>
            <p:ph type="subTitle" idx="1" hasCustomPrompt="1"/>
          </p:nvPr>
        </p:nvSpPr>
        <p:spPr>
          <a:xfrm>
            <a:off x="365125" y="694950"/>
            <a:ext cx="11460164" cy="352800"/>
          </a:xfrm>
          <a:prstGeom prst="rect">
            <a:avLst/>
          </a:prstGeom>
        </p:spPr>
        <p:txBody>
          <a:bodyPr wrap="square" lIns="0" tIns="0" rIns="0" bIns="0" anchor="t" anchorCtr="0">
            <a:noAutofit/>
          </a:bodyPr>
          <a:lstStyle>
            <a:lvl1pPr marL="0" indent="0" algn="l">
              <a:spcBef>
                <a:spcPts val="0"/>
              </a:spcBef>
              <a:spcAft>
                <a:spcPts val="0"/>
              </a:spcAft>
              <a:buNone/>
              <a:defRPr sz="2400" i="0">
                <a:solidFill>
                  <a:schemeClr val="tx1"/>
                </a:solidFill>
                <a:latin typeface="+mn-lt"/>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GB" dirty="0"/>
              <a:t>Click to enter slide subtitle</a:t>
            </a:r>
          </a:p>
        </p:txBody>
      </p:sp>
      <p:sp>
        <p:nvSpPr>
          <p:cNvPr id="13" name="Freeform: Shape 12">
            <a:extLst>
              <a:ext uri="{FF2B5EF4-FFF2-40B4-BE49-F238E27FC236}">
                <a16:creationId xmlns:a16="http://schemas.microsoft.com/office/drawing/2014/main" id="{22D601A5-6CEE-D258-CCEB-85D1BB27BD87}"/>
              </a:ext>
            </a:extLst>
          </p:cNvPr>
          <p:cNvSpPr/>
          <p:nvPr/>
        </p:nvSpPr>
        <p:spPr>
          <a:xfrm>
            <a:off x="0" y="184645"/>
            <a:ext cx="264043" cy="559397"/>
          </a:xfrm>
          <a:custGeom>
            <a:avLst/>
            <a:gdLst>
              <a:gd name="connsiteX0" fmla="*/ 0 w 857257"/>
              <a:gd name="connsiteY0" fmla="*/ 0 h 1816170"/>
              <a:gd name="connsiteX1" fmla="*/ 841477 w 857257"/>
              <a:gd name="connsiteY1" fmla="*/ 890550 h 1816170"/>
              <a:gd name="connsiteX2" fmla="*/ 841477 w 857257"/>
              <a:gd name="connsiteY2" fmla="*/ 925611 h 1816170"/>
              <a:gd name="connsiteX3" fmla="*/ 0 w 857257"/>
              <a:gd name="connsiteY3" fmla="*/ 1816170 h 1816170"/>
              <a:gd name="connsiteX4" fmla="*/ 0 w 857257"/>
              <a:gd name="connsiteY4" fmla="*/ 0 h 18161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7" h="1816170">
                <a:moveTo>
                  <a:pt x="0" y="0"/>
                </a:moveTo>
                <a:cubicBezTo>
                  <a:pt x="0" y="462811"/>
                  <a:pt x="301523" y="743293"/>
                  <a:pt x="841477" y="890550"/>
                </a:cubicBezTo>
                <a:cubicBezTo>
                  <a:pt x="862517" y="897560"/>
                  <a:pt x="862517" y="918601"/>
                  <a:pt x="841477" y="925611"/>
                </a:cubicBezTo>
                <a:cubicBezTo>
                  <a:pt x="301523" y="1072868"/>
                  <a:pt x="0" y="1353360"/>
                  <a:pt x="0" y="1816170"/>
                </a:cubicBez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dirty="0"/>
          </a:p>
        </p:txBody>
      </p:sp>
    </p:spTree>
    <p:custDataLst>
      <p:tags r:id="rId1"/>
    </p:custDataLst>
    <p:extLst>
      <p:ext uri="{BB962C8B-B14F-4D97-AF65-F5344CB8AC3E}">
        <p14:creationId xmlns:p14="http://schemas.microsoft.com/office/powerpoint/2010/main" val="289814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cSld name="Clos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1B20AFD6-6925-491B-B024-5E0A32A58D07}"/>
              </a:ext>
            </a:extLst>
          </p:cNvPr>
          <p:cNvPicPr>
            <a:picLocks noChangeAspect="1"/>
          </p:cNvPicPr>
          <p:nvPr/>
        </p:nvPicPr>
        <p:blipFill rotWithShape="1">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l="17590" t="25173" r="17185" b="31039"/>
          <a:stretch/>
        </p:blipFill>
        <p:spPr>
          <a:xfrm>
            <a:off x="152399" y="2073890"/>
            <a:ext cx="11992273" cy="4539635"/>
          </a:xfrm>
          <a:prstGeom prst="rect">
            <a:avLst/>
          </a:prstGeom>
        </p:spPr>
      </p:pic>
      <p:sp>
        <p:nvSpPr>
          <p:cNvPr id="2" name="Rectangle 1">
            <a:extLst>
              <a:ext uri="{FF2B5EF4-FFF2-40B4-BE49-F238E27FC236}">
                <a16:creationId xmlns:a16="http://schemas.microsoft.com/office/drawing/2014/main" id="{2B90B266-F3BD-2613-5CB9-7E4A4FDFC416}"/>
              </a:ext>
            </a:extLst>
          </p:cNvPr>
          <p:cNvSpPr/>
          <p:nvPr/>
        </p:nvSpPr>
        <p:spPr bwMode="auto">
          <a:xfrm>
            <a:off x="11039475" y="164305"/>
            <a:ext cx="862012" cy="317500"/>
          </a:xfrm>
          <a:prstGeom prst="rect">
            <a:avLst/>
          </a:prstGeom>
          <a:noFill/>
          <a:ln>
            <a:noFill/>
            <a:headEnd/>
            <a:tailE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marL="0" indent="0" algn="r" eaLnBrk="0" fontAlgn="auto" hangingPunct="0">
              <a:spcBef>
                <a:spcPts val="0"/>
              </a:spcBef>
              <a:spcAft>
                <a:spcPts val="0"/>
              </a:spcAft>
              <a:buClr>
                <a:schemeClr val="bg1"/>
              </a:buClr>
              <a:buFont typeface="Arial" pitchFamily="34" charset="0"/>
              <a:buNone/>
            </a:pPr>
            <a:r>
              <a:rPr lang="en-GB" sz="1000" b="1" kern="0">
                <a:solidFill>
                  <a:srgbClr val="FFFFFF"/>
                </a:solidFill>
                <a:latin typeface="+mn-lt"/>
              </a:rPr>
              <a:t>gsk.com</a:t>
            </a:r>
          </a:p>
        </p:txBody>
      </p:sp>
      <p:pic>
        <p:nvPicPr>
          <p:cNvPr id="3" name="Graphic 2">
            <a:extLst>
              <a:ext uri="{FF2B5EF4-FFF2-40B4-BE49-F238E27FC236}">
                <a16:creationId xmlns:a16="http://schemas.microsoft.com/office/drawing/2014/main" id="{FF8659A8-C764-F3A5-40B7-A3CB7A35D23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094470" y="243283"/>
            <a:ext cx="159543" cy="159543"/>
          </a:xfrm>
          <a:prstGeom prst="rect">
            <a:avLst/>
          </a:prstGeom>
        </p:spPr>
      </p:pic>
    </p:spTree>
    <p:extLst>
      <p:ext uri="{BB962C8B-B14F-4D97-AF65-F5344CB8AC3E}">
        <p14:creationId xmlns:p14="http://schemas.microsoft.com/office/powerpoint/2010/main" val="1059082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05F739-02C4-39F1-3100-F0D2C6DA51D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ADE0766-D3EE-046F-F0A4-8DA7BB74B34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938901C-CBC3-0851-77A4-A58E10031E3D}"/>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7C0AF905-EBAD-3159-1697-E1AE2389829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C26B80-3164-451F-29C8-EA2846C4A517}"/>
              </a:ext>
            </a:extLst>
          </p:cNvPr>
          <p:cNvSpPr>
            <a:spLocks noGrp="1"/>
          </p:cNvSpPr>
          <p:nvPr>
            <p:ph type="sldNum" sz="quarter" idx="12"/>
          </p:nvPr>
        </p:nvSpPr>
        <p:spPr/>
        <p:txBody>
          <a:bodyPr/>
          <a:lstStyle/>
          <a:p>
            <a:fld id="{707DAD5A-D688-4251-8E67-51B666E81D36}" type="slidenum">
              <a:rPr lang="en-US" smtClean="0"/>
              <a:t>‹#›</a:t>
            </a:fld>
            <a:endParaRPr lang="en-US"/>
          </a:p>
        </p:txBody>
      </p:sp>
    </p:spTree>
    <p:extLst>
      <p:ext uri="{BB962C8B-B14F-4D97-AF65-F5344CB8AC3E}">
        <p14:creationId xmlns:p14="http://schemas.microsoft.com/office/powerpoint/2010/main" val="19508336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77E5F4-7550-B1C6-2A27-996787C941E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6C16139-5352-6322-1D86-23EAE366FD9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4931A6A-03E7-201B-8EE5-9E56788F71FC}"/>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F6803FAB-D6A8-9E39-239F-0D83DC34F19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44F163A-AE36-C1C5-57BA-1F330D1E0587}"/>
              </a:ext>
            </a:extLst>
          </p:cNvPr>
          <p:cNvSpPr>
            <a:spLocks noGrp="1"/>
          </p:cNvSpPr>
          <p:nvPr>
            <p:ph type="sldNum" sz="quarter" idx="12"/>
          </p:nvPr>
        </p:nvSpPr>
        <p:spPr/>
        <p:txBody>
          <a:bodyPr/>
          <a:lstStyle/>
          <a:p>
            <a:fld id="{707DAD5A-D688-4251-8E67-51B666E81D36}" type="slidenum">
              <a:rPr lang="en-US" smtClean="0"/>
              <a:t>‹#›</a:t>
            </a:fld>
            <a:endParaRPr lang="en-US"/>
          </a:p>
        </p:txBody>
      </p:sp>
    </p:spTree>
    <p:extLst>
      <p:ext uri="{BB962C8B-B14F-4D97-AF65-F5344CB8AC3E}">
        <p14:creationId xmlns:p14="http://schemas.microsoft.com/office/powerpoint/2010/main" val="37170466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BD2450-05AF-6E55-EC70-284756DF9C0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C2C55AB-7886-4E15-BF68-3EE33A39116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53ACBC1-5D7C-10C1-0602-65AEE527C34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70EF9D7-A677-811A-75AC-8ED19B7D4622}"/>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AADEA9F4-E57B-C45B-D4C8-CB0F0569A5B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58D27A5-B14C-22BE-FA04-956A1AE37CF0}"/>
              </a:ext>
            </a:extLst>
          </p:cNvPr>
          <p:cNvSpPr>
            <a:spLocks noGrp="1"/>
          </p:cNvSpPr>
          <p:nvPr>
            <p:ph type="sldNum" sz="quarter" idx="12"/>
          </p:nvPr>
        </p:nvSpPr>
        <p:spPr/>
        <p:txBody>
          <a:bodyPr/>
          <a:lstStyle/>
          <a:p>
            <a:fld id="{707DAD5A-D688-4251-8E67-51B666E81D36}" type="slidenum">
              <a:rPr lang="en-US" smtClean="0"/>
              <a:t>‹#›</a:t>
            </a:fld>
            <a:endParaRPr lang="en-US"/>
          </a:p>
        </p:txBody>
      </p:sp>
    </p:spTree>
    <p:extLst>
      <p:ext uri="{BB962C8B-B14F-4D97-AF65-F5344CB8AC3E}">
        <p14:creationId xmlns:p14="http://schemas.microsoft.com/office/powerpoint/2010/main" val="24212387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9777D-82FC-39D9-D30D-277E5AD615B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F669966-8D35-11EF-0A24-1AE12F2B4B7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8D9311E-57FE-4DBA-6FA6-7BB20FB8486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C74F501-4064-C48A-68C5-A75D89C04BA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76DEAE2-448A-9E38-E39C-62A91747DBF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AA05295-3340-2F2E-9B8D-531EB8525DBD}"/>
              </a:ext>
            </a:extLst>
          </p:cNvPr>
          <p:cNvSpPr>
            <a:spLocks noGrp="1"/>
          </p:cNvSpPr>
          <p:nvPr>
            <p:ph type="dt" sz="half" idx="10"/>
          </p:nvPr>
        </p:nvSpPr>
        <p:spPr/>
        <p:txBody>
          <a:bodyPr/>
          <a:lstStyle/>
          <a:p>
            <a:endParaRPr lang="en-US"/>
          </a:p>
        </p:txBody>
      </p:sp>
      <p:sp>
        <p:nvSpPr>
          <p:cNvPr id="8" name="Footer Placeholder 7">
            <a:extLst>
              <a:ext uri="{FF2B5EF4-FFF2-40B4-BE49-F238E27FC236}">
                <a16:creationId xmlns:a16="http://schemas.microsoft.com/office/drawing/2014/main" id="{F1E3219E-04DB-9201-98BD-268DD9DC000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EEE6FF1-47A5-1859-A281-E46C3E553871}"/>
              </a:ext>
            </a:extLst>
          </p:cNvPr>
          <p:cNvSpPr>
            <a:spLocks noGrp="1"/>
          </p:cNvSpPr>
          <p:nvPr>
            <p:ph type="sldNum" sz="quarter" idx="12"/>
          </p:nvPr>
        </p:nvSpPr>
        <p:spPr/>
        <p:txBody>
          <a:bodyPr/>
          <a:lstStyle/>
          <a:p>
            <a:fld id="{707DAD5A-D688-4251-8E67-51B666E81D36}" type="slidenum">
              <a:rPr lang="en-US" smtClean="0"/>
              <a:t>‹#›</a:t>
            </a:fld>
            <a:endParaRPr lang="en-US"/>
          </a:p>
        </p:txBody>
      </p:sp>
    </p:spTree>
    <p:extLst>
      <p:ext uri="{BB962C8B-B14F-4D97-AF65-F5344CB8AC3E}">
        <p14:creationId xmlns:p14="http://schemas.microsoft.com/office/powerpoint/2010/main" val="21432377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C01CA2-A50E-9686-6D75-347D24765A2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BDA27CA-429E-35F2-BAD8-AE4DF1E205BD}"/>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44FC319E-AFFE-0326-0FF7-85BF5751F58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7D1342D-EB78-C3B9-1860-51F7006EC663}"/>
              </a:ext>
            </a:extLst>
          </p:cNvPr>
          <p:cNvSpPr>
            <a:spLocks noGrp="1"/>
          </p:cNvSpPr>
          <p:nvPr>
            <p:ph type="sldNum" sz="quarter" idx="12"/>
          </p:nvPr>
        </p:nvSpPr>
        <p:spPr/>
        <p:txBody>
          <a:bodyPr/>
          <a:lstStyle/>
          <a:p>
            <a:fld id="{707DAD5A-D688-4251-8E67-51B666E81D36}" type="slidenum">
              <a:rPr lang="en-US" smtClean="0"/>
              <a:t>‹#›</a:t>
            </a:fld>
            <a:endParaRPr lang="en-US"/>
          </a:p>
        </p:txBody>
      </p:sp>
    </p:spTree>
    <p:extLst>
      <p:ext uri="{BB962C8B-B14F-4D97-AF65-F5344CB8AC3E}">
        <p14:creationId xmlns:p14="http://schemas.microsoft.com/office/powerpoint/2010/main" val="2368002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28C9A3C-536C-408A-0EB1-5FA0EB3BF4F6}"/>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a16="http://schemas.microsoft.com/office/drawing/2014/main" id="{03E426B0-DAA1-75F8-8ACD-E2D54515C72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4DAE20C-7CF6-8D75-6DDF-5ABEC12845BC}"/>
              </a:ext>
            </a:extLst>
          </p:cNvPr>
          <p:cNvSpPr>
            <a:spLocks noGrp="1"/>
          </p:cNvSpPr>
          <p:nvPr>
            <p:ph type="sldNum" sz="quarter" idx="12"/>
          </p:nvPr>
        </p:nvSpPr>
        <p:spPr/>
        <p:txBody>
          <a:bodyPr/>
          <a:lstStyle/>
          <a:p>
            <a:fld id="{707DAD5A-D688-4251-8E67-51B666E81D36}" type="slidenum">
              <a:rPr lang="en-US" smtClean="0"/>
              <a:t>‹#›</a:t>
            </a:fld>
            <a:endParaRPr lang="en-US"/>
          </a:p>
        </p:txBody>
      </p:sp>
    </p:spTree>
    <p:extLst>
      <p:ext uri="{BB962C8B-B14F-4D97-AF65-F5344CB8AC3E}">
        <p14:creationId xmlns:p14="http://schemas.microsoft.com/office/powerpoint/2010/main" val="20967842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DA41B-7859-45F8-4706-086EED70801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EC66732-C4A7-173C-B7F4-17506C5CB21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E5B0A32-53BB-8892-3BC4-E87B5890D0C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FEFB0FE-F37A-AEDC-C850-774A660E61F1}"/>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336DEF71-ED88-4AA6-8EC6-542DFB7674B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821D1D1-DAA5-FC1C-8941-4EC6E9080E20}"/>
              </a:ext>
            </a:extLst>
          </p:cNvPr>
          <p:cNvSpPr>
            <a:spLocks noGrp="1"/>
          </p:cNvSpPr>
          <p:nvPr>
            <p:ph type="sldNum" sz="quarter" idx="12"/>
          </p:nvPr>
        </p:nvSpPr>
        <p:spPr/>
        <p:txBody>
          <a:bodyPr/>
          <a:lstStyle/>
          <a:p>
            <a:fld id="{707DAD5A-D688-4251-8E67-51B666E81D36}" type="slidenum">
              <a:rPr lang="en-US" smtClean="0"/>
              <a:t>‹#›</a:t>
            </a:fld>
            <a:endParaRPr lang="en-US"/>
          </a:p>
        </p:txBody>
      </p:sp>
    </p:spTree>
    <p:extLst>
      <p:ext uri="{BB962C8B-B14F-4D97-AF65-F5344CB8AC3E}">
        <p14:creationId xmlns:p14="http://schemas.microsoft.com/office/powerpoint/2010/main" val="653604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F9CAE1-B300-5287-A9A5-04DAC771085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2793E93-F325-FF4F-8F93-C4D5CF6C656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7CDC317-91B2-84D4-915C-64D7D73DE7D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87A6070-8C2D-518B-6676-304EFC720DCD}"/>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D2E1D7C5-9588-98C0-5DE5-53EBCB52C4E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E83A2F8-7098-81F0-9FAB-699DB2126C50}"/>
              </a:ext>
            </a:extLst>
          </p:cNvPr>
          <p:cNvSpPr>
            <a:spLocks noGrp="1"/>
          </p:cNvSpPr>
          <p:nvPr>
            <p:ph type="sldNum" sz="quarter" idx="12"/>
          </p:nvPr>
        </p:nvSpPr>
        <p:spPr/>
        <p:txBody>
          <a:bodyPr/>
          <a:lstStyle/>
          <a:p>
            <a:fld id="{707DAD5A-D688-4251-8E67-51B666E81D36}" type="slidenum">
              <a:rPr lang="en-US" smtClean="0"/>
              <a:t>‹#›</a:t>
            </a:fld>
            <a:endParaRPr lang="en-US"/>
          </a:p>
        </p:txBody>
      </p:sp>
    </p:spTree>
    <p:extLst>
      <p:ext uri="{BB962C8B-B14F-4D97-AF65-F5344CB8AC3E}">
        <p14:creationId xmlns:p14="http://schemas.microsoft.com/office/powerpoint/2010/main" val="34860189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5" Type="http://schemas.openxmlformats.org/officeDocument/2006/relationships/slideLayout" Target="../slideLayouts/slideLayout17.xml"/><Relationship Id="rId10" Type="http://schemas.openxmlformats.org/officeDocument/2006/relationships/image" Target="../media/image5.svg"/><Relationship Id="rId4" Type="http://schemas.openxmlformats.org/officeDocument/2006/relationships/slideLayout" Target="../slideLayouts/slideLayout16.xml"/><Relationship Id="rId9" Type="http://schemas.openxmlformats.org/officeDocument/2006/relationships/image" Target="../media/image4.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A404206-9E6F-95C3-FE98-305164D5EE4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A0B5601-88AD-DE3F-A2F5-122C3188459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48FB12-DF07-3DA8-73FB-37113C225AC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a:extLst>
              <a:ext uri="{FF2B5EF4-FFF2-40B4-BE49-F238E27FC236}">
                <a16:creationId xmlns:a16="http://schemas.microsoft.com/office/drawing/2014/main" id="{6D2DC820-6CE4-C7CF-F3E5-6F7040D8446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A0EBA71-56C4-91DD-9B78-2961A0E4414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07DAD5A-D688-4251-8E67-51B666E81D36}" type="slidenum">
              <a:rPr lang="en-US" smtClean="0"/>
              <a:t>‹#›</a:t>
            </a:fld>
            <a:endParaRPr lang="en-US"/>
          </a:p>
        </p:txBody>
      </p:sp>
    </p:spTree>
    <p:extLst>
      <p:ext uri="{BB962C8B-B14F-4D97-AF65-F5344CB8AC3E}">
        <p14:creationId xmlns:p14="http://schemas.microsoft.com/office/powerpoint/2010/main" val="420909233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7"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5" name="Footer Placeholder 4"/>
          <p:cNvSpPr>
            <a:spLocks noGrp="1"/>
          </p:cNvSpPr>
          <p:nvPr>
            <p:ph type="ftr" sz="quarter" idx="3"/>
          </p:nvPr>
        </p:nvSpPr>
        <p:spPr>
          <a:xfrm>
            <a:off x="2319338" y="6343650"/>
            <a:ext cx="5600700" cy="269875"/>
          </a:xfrm>
          <a:prstGeom prst="rect">
            <a:avLst/>
          </a:prstGeom>
        </p:spPr>
        <p:txBody>
          <a:bodyPr vert="horz" lIns="0" tIns="0" rIns="0" bIns="0" rtlCol="0" anchor="b" anchorCtr="0">
            <a:normAutofit/>
          </a:bodyPr>
          <a:lstStyle>
            <a:lvl1pPr algn="l">
              <a:defRPr sz="1200">
                <a:solidFill>
                  <a:schemeClr val="tx1"/>
                </a:solidFill>
              </a:defRPr>
            </a:lvl1pPr>
          </a:lstStyle>
          <a:p>
            <a:endParaRPr lang="en-US"/>
          </a:p>
        </p:txBody>
      </p:sp>
      <p:sp>
        <p:nvSpPr>
          <p:cNvPr id="6" name="Slide Number Placeholder 5"/>
          <p:cNvSpPr>
            <a:spLocks noGrp="1"/>
          </p:cNvSpPr>
          <p:nvPr>
            <p:ph type="sldNum" sz="quarter" idx="4"/>
          </p:nvPr>
        </p:nvSpPr>
        <p:spPr>
          <a:xfrm>
            <a:off x="11285288" y="6343650"/>
            <a:ext cx="540000" cy="269875"/>
          </a:xfrm>
          <a:prstGeom prst="rect">
            <a:avLst/>
          </a:prstGeom>
        </p:spPr>
        <p:txBody>
          <a:bodyPr vert="horz" lIns="0" tIns="0" rIns="0" bIns="0" rtlCol="0" anchor="b" anchorCtr="0">
            <a:normAutofit/>
          </a:bodyPr>
          <a:lstStyle>
            <a:lvl1pPr algn="r">
              <a:defRPr sz="1000">
                <a:solidFill>
                  <a:schemeClr val="tx1"/>
                </a:solidFill>
              </a:defRPr>
            </a:lvl1pPr>
          </a:lstStyle>
          <a:p>
            <a:fld id="{997006E5-C7AA-4492-BE99-3C3768669B0A}" type="slidenum">
              <a:rPr lang="en-US" smtClean="0"/>
              <a:t>‹#›</a:t>
            </a:fld>
            <a:endParaRPr lang="en-US"/>
          </a:p>
        </p:txBody>
      </p:sp>
      <p:sp>
        <p:nvSpPr>
          <p:cNvPr id="4" name="Title Placeholder 3"/>
          <p:cNvSpPr>
            <a:spLocks noGrp="1"/>
          </p:cNvSpPr>
          <p:nvPr>
            <p:ph type="title"/>
          </p:nvPr>
        </p:nvSpPr>
        <p:spPr>
          <a:xfrm>
            <a:off x="365125" y="242888"/>
            <a:ext cx="11460163" cy="430887"/>
          </a:xfrm>
          <a:prstGeom prst="rect">
            <a:avLst/>
          </a:prstGeom>
        </p:spPr>
        <p:txBody>
          <a:bodyPr vert="horz" lIns="0" tIns="0" rIns="0" bIns="0" rtlCol="0" anchor="b" anchorCtr="0">
            <a:normAutofit/>
          </a:bodyPr>
          <a:lstStyle/>
          <a:p>
            <a:r>
              <a:rPr lang="en-GB"/>
              <a:t>Click to enter slide title</a:t>
            </a:r>
          </a:p>
        </p:txBody>
      </p:sp>
      <p:sp>
        <p:nvSpPr>
          <p:cNvPr id="7" name="Date Placeholder 6"/>
          <p:cNvSpPr>
            <a:spLocks noGrp="1"/>
          </p:cNvSpPr>
          <p:nvPr>
            <p:ph type="dt" sz="half" idx="2"/>
          </p:nvPr>
        </p:nvSpPr>
        <p:spPr>
          <a:xfrm>
            <a:off x="8172450" y="6343650"/>
            <a:ext cx="2776537" cy="269875"/>
          </a:xfrm>
          <a:prstGeom prst="rect">
            <a:avLst/>
          </a:prstGeom>
        </p:spPr>
        <p:txBody>
          <a:bodyPr vert="horz" lIns="0" tIns="0" rIns="0" bIns="0" rtlCol="0" anchor="b" anchorCtr="0">
            <a:normAutofit/>
          </a:bodyPr>
          <a:lstStyle>
            <a:lvl1pPr algn="r">
              <a:defRPr sz="1000">
                <a:solidFill>
                  <a:schemeClr val="tx1"/>
                </a:solidFill>
              </a:defRPr>
            </a:lvl1pPr>
          </a:lstStyle>
          <a:p>
            <a:endParaRPr lang="en-US"/>
          </a:p>
        </p:txBody>
      </p:sp>
      <p:sp>
        <p:nvSpPr>
          <p:cNvPr id="8" name="Text Placeholder 2">
            <a:extLst>
              <a:ext uri="{FF2B5EF4-FFF2-40B4-BE49-F238E27FC236}">
                <a16:creationId xmlns:a16="http://schemas.microsoft.com/office/drawing/2014/main" id="{BBC2AD35-7761-4742-BEF1-3D0CAD2E1DED}"/>
              </a:ext>
            </a:extLst>
          </p:cNvPr>
          <p:cNvSpPr>
            <a:spLocks noGrp="1"/>
          </p:cNvSpPr>
          <p:nvPr>
            <p:ph type="body" idx="1"/>
          </p:nvPr>
        </p:nvSpPr>
        <p:spPr>
          <a:xfrm>
            <a:off x="365125" y="1303338"/>
            <a:ext cx="11460163" cy="4787899"/>
          </a:xfrm>
          <a:prstGeom prst="rect">
            <a:avLst/>
          </a:prstGeom>
        </p:spPr>
        <p:txBody>
          <a:bodyPr vert="horz" lIns="180000" tIns="180000" rIns="180000" bIns="180000" rtlCol="0">
            <a:normAutofit/>
          </a:bodyPr>
          <a:lstStyle/>
          <a:p>
            <a:pPr lvl="0"/>
            <a:r>
              <a:rPr lang="en-GB"/>
              <a:t>Click to enter text content.</a:t>
            </a:r>
            <a:br>
              <a:rPr lang="en-GB"/>
            </a:br>
            <a:r>
              <a:rPr lang="en-GB"/>
              <a:t>To increase bullet level, select your text &gt; press ‘Tab’.</a:t>
            </a:r>
            <a:br>
              <a:rPr lang="en-GB"/>
            </a:br>
            <a:r>
              <a:rPr lang="en-GB"/>
              <a:t>To decrease bullet level, select your text &gt; press ‘Shift’ + ‘Tab’.</a:t>
            </a:r>
            <a:br>
              <a:rPr lang="en-GB"/>
            </a:br>
            <a:r>
              <a:rPr lang="en-GB"/>
              <a:t>To remove bullet levels, select your text &gt; right click &gt; press ‘bullets’.</a:t>
            </a:r>
          </a:p>
          <a:p>
            <a:pPr lvl="1"/>
            <a:r>
              <a:rPr lang="en-GB"/>
              <a:t>Second level</a:t>
            </a:r>
          </a:p>
          <a:p>
            <a:pPr lvl="2"/>
            <a:r>
              <a:rPr lang="en-GB"/>
              <a:t>Third level</a:t>
            </a:r>
          </a:p>
          <a:p>
            <a:pPr lvl="3"/>
            <a:r>
              <a:rPr lang="en-GB"/>
              <a:t>Fourth level</a:t>
            </a:r>
          </a:p>
          <a:p>
            <a:pPr lvl="4"/>
            <a:r>
              <a:rPr lang="en-GB"/>
              <a:t>Fifth level</a:t>
            </a:r>
          </a:p>
          <a:p>
            <a:pPr lvl="5"/>
            <a:r>
              <a:rPr lang="en-GB"/>
              <a:t>Sixth level</a:t>
            </a:r>
          </a:p>
          <a:p>
            <a:pPr lvl="6"/>
            <a:r>
              <a:rPr lang="en-GB"/>
              <a:t>Seventh level</a:t>
            </a:r>
          </a:p>
          <a:p>
            <a:pPr lvl="7"/>
            <a:r>
              <a:rPr lang="en-GB"/>
              <a:t>Eighth level</a:t>
            </a:r>
          </a:p>
          <a:p>
            <a:pPr lvl="8"/>
            <a:r>
              <a:rPr lang="en-GB"/>
              <a:t>Ninth level</a:t>
            </a:r>
          </a:p>
          <a:p>
            <a:pPr lvl="4"/>
            <a:endParaRPr lang="en-GB"/>
          </a:p>
        </p:txBody>
      </p:sp>
      <p:pic>
        <p:nvPicPr>
          <p:cNvPr id="26" name="Graphic 25">
            <a:extLst>
              <a:ext uri="{FF2B5EF4-FFF2-40B4-BE49-F238E27FC236}">
                <a16:creationId xmlns:a16="http://schemas.microsoft.com/office/drawing/2014/main" id="{7B7C2D6E-A9EC-414F-8A58-3207DA98D6C5}"/>
              </a:ext>
            </a:extLst>
          </p:cNvPr>
          <p:cNvPicPr>
            <a:picLocks noChangeAspect="1"/>
          </p:cNvPicPr>
          <p:nvPr/>
        </p:nvPicPr>
        <p:blipFill>
          <a:blip r:embed="rId9" cstate="print">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376239" y="6354213"/>
            <a:ext cx="820737" cy="247406"/>
          </a:xfrm>
          <a:prstGeom prst="rect">
            <a:avLst/>
          </a:prstGeom>
        </p:spPr>
      </p:pic>
    </p:spTree>
    <p:extLst>
      <p:ext uri="{BB962C8B-B14F-4D97-AF65-F5344CB8AC3E}">
        <p14:creationId xmlns:p14="http://schemas.microsoft.com/office/powerpoint/2010/main" val="2079676402"/>
      </p:ext>
    </p:extLst>
  </p:cSld>
  <p:clrMap bg1="lt1" tx1="dk1" bg2="lt2" tx2="dk2" accent1="accent1" accent2="accent2" accent3="accent3" accent4="accent4" accent5="accent5" accent6="accent6" hlink="hlink" folHlink="folHlink"/>
  <p:sldLayoutIdLst>
    <p:sldLayoutId id="2147483669" r:id="rId1"/>
    <p:sldLayoutId id="2147483665" r:id="rId2"/>
    <p:sldLayoutId id="2147483687" r:id="rId3"/>
    <p:sldLayoutId id="2147483671" r:id="rId4"/>
    <p:sldLayoutId id="2147483666" r:id="rId5"/>
    <p:sldLayoutId id="2147483689" r:id="rId6"/>
    <p:sldLayoutId id="2147483690" r:id="rId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1219170" rtl="0" eaLnBrk="1" latinLnBrk="0" hangingPunct="1">
        <a:lnSpc>
          <a:spcPct val="100000"/>
        </a:lnSpc>
        <a:spcBef>
          <a:spcPct val="0"/>
        </a:spcBef>
        <a:buNone/>
        <a:defRPr sz="2800" b="1" kern="1200">
          <a:solidFill>
            <a:schemeClr val="tx2"/>
          </a:solidFill>
          <a:latin typeface="+mj-lt"/>
          <a:ea typeface="+mj-ea"/>
          <a:cs typeface="+mj-cs"/>
        </a:defRPr>
      </a:lvl1pPr>
    </p:titleStyle>
    <p:bodyStyle>
      <a:lvl1pPr marL="359991" indent="-359991" algn="l" defTabSz="1219170" rtl="0" eaLnBrk="1" latinLnBrk="0" hangingPunct="1">
        <a:spcBef>
          <a:spcPts val="300"/>
        </a:spcBef>
        <a:spcAft>
          <a:spcPts val="300"/>
        </a:spcAft>
        <a:buClr>
          <a:schemeClr val="tx2"/>
        </a:buClr>
        <a:buSzPct val="110000"/>
        <a:buFont typeface="Arial" panose="020B0604020202020204" pitchFamily="34" charset="0"/>
        <a:buChar char="•"/>
        <a:defRPr sz="2200" kern="1200">
          <a:solidFill>
            <a:schemeClr val="tx1"/>
          </a:solidFill>
          <a:latin typeface="+mn-lt"/>
          <a:ea typeface="+mn-ea"/>
          <a:cs typeface="+mn-cs"/>
        </a:defRPr>
      </a:lvl1pPr>
      <a:lvl2pPr marL="717533" indent="-359991" algn="l" defTabSz="1219170" rtl="0" eaLnBrk="1" latinLnBrk="0" hangingPunct="1">
        <a:spcBef>
          <a:spcPts val="300"/>
        </a:spcBef>
        <a:spcAft>
          <a:spcPts val="300"/>
        </a:spcAft>
        <a:buClr>
          <a:schemeClr val="tx1"/>
        </a:buClr>
        <a:buFont typeface="Arial" panose="020B0604020202020204" pitchFamily="34" charset="0"/>
        <a:buChar char="­"/>
        <a:defRPr sz="2000" kern="1200">
          <a:solidFill>
            <a:schemeClr val="tx1"/>
          </a:solidFill>
          <a:latin typeface="+mn-lt"/>
          <a:ea typeface="+mn-ea"/>
          <a:cs typeface="+mn-cs"/>
        </a:defRPr>
      </a:lvl2pPr>
      <a:lvl3pPr marL="1079973" indent="-359991" algn="l" defTabSz="1219170" rtl="0" eaLnBrk="1" latinLnBrk="0" hangingPunct="1">
        <a:spcBef>
          <a:spcPts val="300"/>
        </a:spcBef>
        <a:spcAft>
          <a:spcPts val="300"/>
        </a:spcAft>
        <a:buClr>
          <a:schemeClr val="tx1"/>
        </a:buClr>
        <a:buFont typeface="Arial" panose="020B0604020202020204" pitchFamily="34" charset="0"/>
        <a:buChar char="­"/>
        <a:defRPr sz="1800" kern="1200">
          <a:solidFill>
            <a:schemeClr val="tx1"/>
          </a:solidFill>
          <a:latin typeface="+mn-lt"/>
          <a:ea typeface="+mn-ea"/>
          <a:cs typeface="+mn-cs"/>
        </a:defRPr>
      </a:lvl3pPr>
      <a:lvl4pPr marL="1441415" indent="-359991" algn="l" defTabSz="1219170" rtl="0" eaLnBrk="1" latinLnBrk="0" hangingPunct="1">
        <a:spcBef>
          <a:spcPts val="300"/>
        </a:spcBef>
        <a:spcAft>
          <a:spcPts val="300"/>
        </a:spcAft>
        <a:buClr>
          <a:schemeClr val="tx1"/>
        </a:buClr>
        <a:buFont typeface="Arial" panose="020B0604020202020204" pitchFamily="34" charset="0"/>
        <a:buChar char="­"/>
        <a:defRPr sz="1600" kern="1200">
          <a:solidFill>
            <a:schemeClr val="tx1"/>
          </a:solidFill>
          <a:latin typeface="+mn-lt"/>
          <a:ea typeface="+mn-ea"/>
          <a:cs typeface="+mn-cs"/>
        </a:defRPr>
      </a:lvl4pPr>
      <a:lvl5pPr marL="1799955" indent="-359991" algn="l" defTabSz="1219170" rtl="0" eaLnBrk="1" latinLnBrk="0" hangingPunct="1">
        <a:spcBef>
          <a:spcPts val="300"/>
        </a:spcBef>
        <a:spcAft>
          <a:spcPts val="300"/>
        </a:spcAft>
        <a:buClr>
          <a:schemeClr val="tx1"/>
        </a:buClr>
        <a:buFont typeface="Arial" panose="020B0604020202020204" pitchFamily="34" charset="0"/>
        <a:buChar char="­"/>
        <a:defRPr sz="1400" b="0" kern="1200">
          <a:solidFill>
            <a:schemeClr val="tx1"/>
          </a:solidFill>
          <a:latin typeface="+mn-lt"/>
          <a:ea typeface="+mn-ea"/>
          <a:cs typeface="+mn-cs"/>
        </a:defRPr>
      </a:lvl5pPr>
      <a:lvl6pPr marL="2159946" indent="-359991" algn="l" defTabSz="1219170" rtl="0" eaLnBrk="1" latinLnBrk="0" hangingPunct="1">
        <a:spcBef>
          <a:spcPts val="300"/>
        </a:spcBef>
        <a:spcAft>
          <a:spcPts val="300"/>
        </a:spcAft>
        <a:buClr>
          <a:schemeClr val="tx1"/>
        </a:buClr>
        <a:buFont typeface="Arial" panose="020B0604020202020204" pitchFamily="34" charset="0"/>
        <a:buChar char="­"/>
        <a:defRPr sz="1200" kern="1200">
          <a:solidFill>
            <a:schemeClr val="tx1"/>
          </a:solidFill>
          <a:latin typeface="+mn-lt"/>
          <a:ea typeface="+mn-ea"/>
          <a:cs typeface="+mn-cs"/>
        </a:defRPr>
      </a:lvl6pPr>
      <a:lvl7pPr marL="2399940" indent="-359991" algn="l" defTabSz="1219170" rtl="0" eaLnBrk="1" latinLnBrk="0" hangingPunct="1">
        <a:spcBef>
          <a:spcPts val="300"/>
        </a:spcBef>
        <a:spcAft>
          <a:spcPts val="300"/>
        </a:spcAft>
        <a:buClr>
          <a:schemeClr val="tx1"/>
        </a:buClr>
        <a:buFont typeface="Arial" panose="020B0604020202020204" pitchFamily="34" charset="0"/>
        <a:buChar char="­"/>
        <a:defRPr sz="1200" kern="1200">
          <a:solidFill>
            <a:schemeClr val="tx1"/>
          </a:solidFill>
          <a:latin typeface="+mn-lt"/>
          <a:ea typeface="+mn-ea"/>
          <a:cs typeface="+mn-cs"/>
        </a:defRPr>
      </a:lvl7pPr>
      <a:lvl8pPr marL="2759931" indent="-359991" algn="l" defTabSz="1219170" rtl="0" eaLnBrk="1" latinLnBrk="0" hangingPunct="1">
        <a:spcBef>
          <a:spcPts val="300"/>
        </a:spcBef>
        <a:spcAft>
          <a:spcPts val="300"/>
        </a:spcAft>
        <a:buClr>
          <a:schemeClr val="tx1"/>
        </a:buClr>
        <a:buFont typeface="Arial" panose="020B0604020202020204" pitchFamily="34" charset="0"/>
        <a:buChar char="­"/>
        <a:defRPr sz="1200" kern="1200">
          <a:solidFill>
            <a:schemeClr val="tx1"/>
          </a:solidFill>
          <a:latin typeface="+mn-lt"/>
          <a:ea typeface="+mn-ea"/>
          <a:cs typeface="+mn-cs"/>
        </a:defRPr>
      </a:lvl8pPr>
      <a:lvl9pPr marL="3119922" indent="-359991" algn="l" defTabSz="1219170" rtl="0" eaLnBrk="1" latinLnBrk="0" hangingPunct="1">
        <a:spcBef>
          <a:spcPts val="300"/>
        </a:spcBef>
        <a:spcAft>
          <a:spcPts val="300"/>
        </a:spcAft>
        <a:buClr>
          <a:schemeClr val="tx1"/>
        </a:buClr>
        <a:buFont typeface="Arial" panose="020B0604020202020204" pitchFamily="34" charset="0"/>
        <a:buChar char="­"/>
        <a:defRPr sz="1200"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p15:clr>
            <a:srgbClr val="A6A6A6"/>
          </p15:clr>
        </p15:guide>
        <p15:guide id="2" pos="7680">
          <p15:clr>
            <a:srgbClr val="A6A6A6"/>
          </p15:clr>
        </p15:guide>
        <p15:guide id="3" pos="230">
          <p15:clr>
            <a:srgbClr val="A6A6A6"/>
          </p15:clr>
        </p15:guide>
        <p15:guide id="4" pos="1301">
          <p15:clr>
            <a:srgbClr val="A6A6A6"/>
          </p15:clr>
        </p15:guide>
        <p15:guide id="5" pos="1461">
          <p15:clr>
            <a:srgbClr val="A6A6A6"/>
          </p15:clr>
        </p15:guide>
        <p15:guide id="6" pos="2531">
          <p15:clr>
            <a:srgbClr val="A6A6A6"/>
          </p15:clr>
        </p15:guide>
        <p15:guide id="7" pos="2690">
          <p15:clr>
            <a:srgbClr val="A6A6A6"/>
          </p15:clr>
        </p15:guide>
        <p15:guide id="8" pos="3759">
          <p15:clr>
            <a:srgbClr val="A6A6A6"/>
          </p15:clr>
        </p15:guide>
        <p15:guide id="9" pos="3920">
          <p15:clr>
            <a:srgbClr val="A6A6A6"/>
          </p15:clr>
        </p15:guide>
        <p15:guide id="10" pos="4989">
          <p15:clr>
            <a:srgbClr val="A6A6A6"/>
          </p15:clr>
        </p15:guide>
        <p15:guide id="11" pos="5148">
          <p15:clr>
            <a:srgbClr val="A6A6A6"/>
          </p15:clr>
        </p15:guide>
        <p15:guide id="12" pos="6218">
          <p15:clr>
            <a:srgbClr val="A6A6A6"/>
          </p15:clr>
        </p15:guide>
        <p15:guide id="13" pos="6378">
          <p15:clr>
            <a:srgbClr val="A6A6A6"/>
          </p15:clr>
        </p15:guide>
        <p15:guide id="14" pos="7449">
          <p15:clr>
            <a:srgbClr val="A6A6A6"/>
          </p15:clr>
        </p15:guide>
        <p15:guide id="15" orient="horz">
          <p15:clr>
            <a:srgbClr val="A6A6A6"/>
          </p15:clr>
        </p15:guide>
        <p15:guide id="16" orient="horz" pos="4315">
          <p15:clr>
            <a:srgbClr val="A6A6A6"/>
          </p15:clr>
        </p15:guide>
        <p15:guide id="17" orient="horz" pos="153">
          <p15:clr>
            <a:srgbClr val="A6A6A6"/>
          </p15:clr>
        </p15:guide>
        <p15:guide id="18" orient="horz" pos="686">
          <p15:clr>
            <a:srgbClr val="A6A6A6"/>
          </p15:clr>
        </p15:guide>
        <p15:guide id="19" orient="horz" pos="821">
          <p15:clr>
            <a:srgbClr val="A6A6A6"/>
          </p15:clr>
        </p15:guide>
        <p15:guide id="20" orient="horz" pos="1323">
          <p15:clr>
            <a:srgbClr val="A6A6A6"/>
          </p15:clr>
        </p15:guide>
        <p15:guide id="21" orient="horz" pos="2330">
          <p15:clr>
            <a:srgbClr val="A6A6A6"/>
          </p15:clr>
        </p15:guide>
        <p15:guide id="22" orient="horz" pos="3335">
          <p15:clr>
            <a:srgbClr val="A6A6A6"/>
          </p15:clr>
        </p15:guide>
        <p15:guide id="23" orient="horz" pos="3837">
          <p15:clr>
            <a:srgbClr val="A6A6A6"/>
          </p15:clr>
        </p15:guide>
        <p15:guide id="24" orient="horz" pos="4166">
          <p15:clr>
            <a:srgbClr val="A6A6A6"/>
          </p15:clr>
        </p15:guide>
        <p15:guide id="25" orient="horz" pos="1827">
          <p15:clr>
            <a:srgbClr val="A4A3A4"/>
          </p15:clr>
        </p15:guide>
        <p15:guide id="26" orient="horz" pos="2832">
          <p15:clr>
            <a:srgbClr val="A4A3A4"/>
          </p15:clr>
        </p15:guide>
        <p15:guide id="27" orient="horz" pos="3996">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7.xml"/><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7.xml"/><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7.xml"/><Relationship Id="rId4" Type="http://schemas.openxmlformats.org/officeDocument/2006/relationships/image" Target="../media/image3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7.xml"/></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7.xml"/><Relationship Id="rId4" Type="http://schemas.openxmlformats.org/officeDocument/2006/relationships/image" Target="../media/image36.png"/></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7.xml"/></Relationships>
</file>

<file path=ppt/slides/_rels/slide2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7.xml"/></Relationships>
</file>

<file path=ppt/slides/_rels/slide2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6.xml"/></Relationships>
</file>

<file path=ppt/slides/_rels/slide39.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image" Target="../media/image43.png"/><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7.xml"/></Relationships>
</file>

<file path=ppt/slides/_rels/slide4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7.xml"/></Relationships>
</file>

<file path=ppt/slides/_rels/slide44.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image" Target="../media/image48.png"/><Relationship Id="rId1" Type="http://schemas.openxmlformats.org/officeDocument/2006/relationships/slideLayout" Target="../slideLayouts/slideLayout17.xml"/><Relationship Id="rId4" Type="http://schemas.openxmlformats.org/officeDocument/2006/relationships/image" Target="../media/image44.jpg"/></Relationships>
</file>

<file path=ppt/slides/_rels/slide4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7.xml"/></Relationships>
</file>

<file path=ppt/slides/_rels/slide4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7.xml"/></Relationships>
</file>

<file path=ppt/slides/_rels/slide47.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image" Target="../media/image53.png"/><Relationship Id="rId1" Type="http://schemas.openxmlformats.org/officeDocument/2006/relationships/slideLayout" Target="../slideLayouts/slideLayout17.xml"/><Relationship Id="rId4" Type="http://schemas.openxmlformats.org/officeDocument/2006/relationships/image" Target="../media/image46.jpg"/></Relationships>
</file>

<file path=ppt/slides/_rels/slide4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7.xml"/></Relationships>
</file>

<file path=ppt/slides/_rels/slide4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17.xml"/><Relationship Id="rId4" Type="http://schemas.openxmlformats.org/officeDocument/2006/relationships/image" Target="../media/image60.png"/></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1610C91-9BDE-6B2A-EEB1-E776606E337D}"/>
              </a:ext>
            </a:extLst>
          </p:cNvPr>
          <p:cNvSpPr txBox="1">
            <a:spLocks/>
          </p:cNvSpPr>
          <p:nvPr/>
        </p:nvSpPr>
        <p:spPr>
          <a:xfrm>
            <a:off x="501651" y="4282182"/>
            <a:ext cx="11460163" cy="1260000"/>
          </a:xfrm>
          <a:prstGeom prst="rect">
            <a:avLst/>
          </a:prstGeom>
        </p:spPr>
        <p:txBody>
          <a:bodyPr vert="horz" lIns="0" tIns="0" rIns="0" bIns="0" rtlCol="0" anchor="b" anchorCtr="0">
            <a:noAutofit/>
          </a:bodyPr>
          <a:lstStyle>
            <a:lvl1pPr algn="l" defTabSz="1219170" rtl="0" eaLnBrk="1" latinLnBrk="0" hangingPunct="1">
              <a:lnSpc>
                <a:spcPct val="100000"/>
              </a:lnSpc>
              <a:spcBef>
                <a:spcPct val="0"/>
              </a:spcBef>
              <a:buNone/>
              <a:defRPr sz="3600" b="1" kern="1200">
                <a:solidFill>
                  <a:schemeClr val="bg1"/>
                </a:solidFill>
                <a:latin typeface="+mj-lt"/>
                <a:ea typeface="+mj-ea"/>
                <a:cs typeface="+mj-cs"/>
              </a:defRPr>
            </a:lvl1pPr>
          </a:lstStyle>
          <a:p>
            <a:pPr algn="ctr"/>
            <a:r>
              <a:rPr lang="en-US" sz="4200" dirty="0">
                <a:latin typeface="+mn-lt"/>
              </a:rPr>
              <a:t>Some Statistical Methods for Multiplicity Issues in Clinical Trials </a:t>
            </a:r>
          </a:p>
        </p:txBody>
      </p:sp>
      <p:sp>
        <p:nvSpPr>
          <p:cNvPr id="5" name="Subtitle 2">
            <a:extLst>
              <a:ext uri="{FF2B5EF4-FFF2-40B4-BE49-F238E27FC236}">
                <a16:creationId xmlns:a16="http://schemas.microsoft.com/office/drawing/2014/main" id="{4D28F386-8F84-25D1-C10A-E530D2467753}"/>
              </a:ext>
            </a:extLst>
          </p:cNvPr>
          <p:cNvSpPr txBox="1">
            <a:spLocks/>
          </p:cNvSpPr>
          <p:nvPr/>
        </p:nvSpPr>
        <p:spPr>
          <a:xfrm>
            <a:off x="501651" y="5598000"/>
            <a:ext cx="11460164" cy="1181359"/>
          </a:xfrm>
          <a:prstGeom prst="rect">
            <a:avLst/>
          </a:prstGeom>
        </p:spPr>
        <p:txBody>
          <a:bodyPr vert="horz" wrap="square" lIns="0" tIns="0" rIns="0" bIns="0" rtlCol="0" anchor="t" anchorCtr="0">
            <a:normAutofit/>
          </a:bodyPr>
          <a:lstStyle>
            <a:lvl1pPr marL="0" indent="0" algn="l" defTabSz="1219170" rtl="0" eaLnBrk="1" latinLnBrk="0" hangingPunct="1">
              <a:spcBef>
                <a:spcPts val="0"/>
              </a:spcBef>
              <a:spcAft>
                <a:spcPts val="0"/>
              </a:spcAft>
              <a:buClr>
                <a:schemeClr val="tx2"/>
              </a:buClr>
              <a:buSzPct val="110000"/>
              <a:buFont typeface="Arial" panose="020B0604020202020204" pitchFamily="34" charset="0"/>
              <a:buNone/>
              <a:defRPr sz="2400" i="0" kern="1200">
                <a:solidFill>
                  <a:schemeClr val="bg1"/>
                </a:solidFill>
                <a:latin typeface="+mn-lt"/>
                <a:ea typeface="+mn-ea"/>
                <a:cs typeface="+mn-cs"/>
              </a:defRPr>
            </a:lvl1pPr>
            <a:lvl2pPr marL="609585" indent="0" algn="ctr" defTabSz="1219170" rtl="0" eaLnBrk="1" latinLnBrk="0" hangingPunct="1">
              <a:spcBef>
                <a:spcPts val="300"/>
              </a:spcBef>
              <a:spcAft>
                <a:spcPts val="300"/>
              </a:spcAft>
              <a:buClr>
                <a:schemeClr val="tx1"/>
              </a:buClr>
              <a:buFont typeface="Arial" panose="020B0604020202020204" pitchFamily="34" charset="0"/>
              <a:buNone/>
              <a:defRPr sz="2000" kern="1200">
                <a:solidFill>
                  <a:schemeClr val="tx1">
                    <a:tint val="75000"/>
                  </a:schemeClr>
                </a:solidFill>
                <a:latin typeface="+mn-lt"/>
                <a:ea typeface="+mn-ea"/>
                <a:cs typeface="+mn-cs"/>
              </a:defRPr>
            </a:lvl2pPr>
            <a:lvl3pPr marL="1219170" indent="0" algn="ctr" defTabSz="1219170" rtl="0" eaLnBrk="1" latinLnBrk="0" hangingPunct="1">
              <a:spcBef>
                <a:spcPts val="300"/>
              </a:spcBef>
              <a:spcAft>
                <a:spcPts val="300"/>
              </a:spcAft>
              <a:buClr>
                <a:schemeClr val="tx1"/>
              </a:buClr>
              <a:buFont typeface="Arial" panose="020B0604020202020204" pitchFamily="34" charset="0"/>
              <a:buNone/>
              <a:defRPr sz="1800" kern="1200">
                <a:solidFill>
                  <a:schemeClr val="tx1">
                    <a:tint val="75000"/>
                  </a:schemeClr>
                </a:solidFill>
                <a:latin typeface="+mn-lt"/>
                <a:ea typeface="+mn-ea"/>
                <a:cs typeface="+mn-cs"/>
              </a:defRPr>
            </a:lvl3pPr>
            <a:lvl4pPr marL="1828754" indent="0" algn="ctr" defTabSz="1219170" rtl="0" eaLnBrk="1" latinLnBrk="0" hangingPunct="1">
              <a:spcBef>
                <a:spcPts val="300"/>
              </a:spcBef>
              <a:spcAft>
                <a:spcPts val="300"/>
              </a:spcAft>
              <a:buClr>
                <a:schemeClr val="tx1"/>
              </a:buClr>
              <a:buFont typeface="Arial" panose="020B0604020202020204" pitchFamily="34" charset="0"/>
              <a:buNone/>
              <a:defRPr sz="1600" kern="1200">
                <a:solidFill>
                  <a:schemeClr val="tx1">
                    <a:tint val="75000"/>
                  </a:schemeClr>
                </a:solidFill>
                <a:latin typeface="+mn-lt"/>
                <a:ea typeface="+mn-ea"/>
                <a:cs typeface="+mn-cs"/>
              </a:defRPr>
            </a:lvl4pPr>
            <a:lvl5pPr marL="2438339" indent="0" algn="ctr" defTabSz="1219170" rtl="0" eaLnBrk="1" latinLnBrk="0" hangingPunct="1">
              <a:spcBef>
                <a:spcPts val="300"/>
              </a:spcBef>
              <a:spcAft>
                <a:spcPts val="300"/>
              </a:spcAft>
              <a:buClr>
                <a:schemeClr val="tx1"/>
              </a:buClr>
              <a:buFont typeface="Arial" panose="020B0604020202020204" pitchFamily="34" charset="0"/>
              <a:buNone/>
              <a:defRPr sz="1400" b="0" kern="1200">
                <a:solidFill>
                  <a:schemeClr val="tx1">
                    <a:tint val="75000"/>
                  </a:schemeClr>
                </a:solidFill>
                <a:latin typeface="+mn-lt"/>
                <a:ea typeface="+mn-ea"/>
                <a:cs typeface="+mn-cs"/>
              </a:defRPr>
            </a:lvl5pPr>
            <a:lvl6pPr marL="3047924" indent="0" algn="ctr" defTabSz="1219170" rtl="0" eaLnBrk="1" latinLnBrk="0" hangingPunct="1">
              <a:spcBef>
                <a:spcPts val="300"/>
              </a:spcBef>
              <a:spcAft>
                <a:spcPts val="300"/>
              </a:spcAft>
              <a:buClr>
                <a:schemeClr val="tx1"/>
              </a:buClr>
              <a:buFont typeface="Arial" panose="020B0604020202020204" pitchFamily="34" charset="0"/>
              <a:buNone/>
              <a:defRPr sz="1200" kern="1200">
                <a:solidFill>
                  <a:schemeClr val="tx1">
                    <a:tint val="75000"/>
                  </a:schemeClr>
                </a:solidFill>
                <a:latin typeface="+mn-lt"/>
                <a:ea typeface="+mn-ea"/>
                <a:cs typeface="+mn-cs"/>
              </a:defRPr>
            </a:lvl6pPr>
            <a:lvl7pPr marL="3657509" indent="0" algn="ctr" defTabSz="1219170" rtl="0" eaLnBrk="1" latinLnBrk="0" hangingPunct="1">
              <a:spcBef>
                <a:spcPts val="300"/>
              </a:spcBef>
              <a:spcAft>
                <a:spcPts val="300"/>
              </a:spcAft>
              <a:buClr>
                <a:schemeClr val="tx1"/>
              </a:buClr>
              <a:buFont typeface="Arial" panose="020B0604020202020204" pitchFamily="34" charset="0"/>
              <a:buNone/>
              <a:defRPr sz="1200" kern="1200">
                <a:solidFill>
                  <a:schemeClr val="tx1">
                    <a:tint val="75000"/>
                  </a:schemeClr>
                </a:solidFill>
                <a:latin typeface="+mn-lt"/>
                <a:ea typeface="+mn-ea"/>
                <a:cs typeface="+mn-cs"/>
              </a:defRPr>
            </a:lvl7pPr>
            <a:lvl8pPr marL="4267093" indent="0" algn="ctr" defTabSz="1219170" rtl="0" eaLnBrk="1" latinLnBrk="0" hangingPunct="1">
              <a:spcBef>
                <a:spcPts val="300"/>
              </a:spcBef>
              <a:spcAft>
                <a:spcPts val="300"/>
              </a:spcAft>
              <a:buClr>
                <a:schemeClr val="tx1"/>
              </a:buClr>
              <a:buFont typeface="Arial" panose="020B0604020202020204" pitchFamily="34" charset="0"/>
              <a:buNone/>
              <a:defRPr sz="1200" kern="1200">
                <a:solidFill>
                  <a:schemeClr val="tx1">
                    <a:tint val="75000"/>
                  </a:schemeClr>
                </a:solidFill>
                <a:latin typeface="+mn-lt"/>
                <a:ea typeface="+mn-ea"/>
                <a:cs typeface="+mn-cs"/>
              </a:defRPr>
            </a:lvl8pPr>
            <a:lvl9pPr marL="4876678" indent="0" algn="ctr" defTabSz="1219170" rtl="0" eaLnBrk="1" latinLnBrk="0" hangingPunct="1">
              <a:spcBef>
                <a:spcPts val="300"/>
              </a:spcBef>
              <a:spcAft>
                <a:spcPts val="300"/>
              </a:spcAft>
              <a:buClr>
                <a:schemeClr val="tx1"/>
              </a:buClr>
              <a:buFont typeface="Arial" panose="020B0604020202020204" pitchFamily="34" charset="0"/>
              <a:buNone/>
              <a:defRPr sz="1200" kern="1200">
                <a:solidFill>
                  <a:schemeClr val="tx1">
                    <a:tint val="75000"/>
                  </a:schemeClr>
                </a:solidFill>
                <a:latin typeface="+mn-lt"/>
                <a:ea typeface="+mn-ea"/>
                <a:cs typeface="+mn-cs"/>
              </a:defRPr>
            </a:lvl9pPr>
          </a:lstStyle>
          <a:p>
            <a:pPr algn="r"/>
            <a:r>
              <a:rPr lang="en-US" dirty="0"/>
              <a:t>Presented by,</a:t>
            </a:r>
          </a:p>
          <a:p>
            <a:pPr algn="r"/>
            <a:r>
              <a:rPr lang="en-US" b="1" dirty="0"/>
              <a:t>Saikiran Karra</a:t>
            </a:r>
          </a:p>
          <a:p>
            <a:pPr algn="r"/>
            <a:r>
              <a:rPr lang="en-US" b="1" dirty="0"/>
              <a:t>Anjali Pandey</a:t>
            </a:r>
          </a:p>
        </p:txBody>
      </p:sp>
    </p:spTree>
    <p:extLst>
      <p:ext uri="{BB962C8B-B14F-4D97-AF65-F5344CB8AC3E}">
        <p14:creationId xmlns:p14="http://schemas.microsoft.com/office/powerpoint/2010/main" val="363308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987EB83E-1CE9-3006-4222-B956F0B289C2}"/>
                  </a:ext>
                </a:extLst>
              </p:cNvPr>
              <p:cNvSpPr>
                <a:spLocks noGrp="1"/>
              </p:cNvSpPr>
              <p:nvPr>
                <p:ph type="body" sz="quarter" idx="36"/>
              </p:nvPr>
            </p:nvSpPr>
            <p:spPr>
              <a:xfrm>
                <a:off x="6223000" y="1303338"/>
                <a:ext cx="5673078" cy="4760111"/>
              </a:xfrm>
            </p:spPr>
            <p:txBody>
              <a:bodyPr/>
              <a:lstStyle/>
              <a:p>
                <a:pPr algn="just">
                  <a:buFont typeface="Wingdings" panose="05000000000000000000" pitchFamily="2" charset="2"/>
                  <a:buChar char="Ø"/>
                </a:pPr>
                <a:r>
                  <a:rPr lang="en-US" sz="1900" dirty="0">
                    <a:latin typeface="Times New Roman" panose="02020603050405020304" pitchFamily="18" charset="0"/>
                    <a:cs typeface="Times New Roman" panose="02020603050405020304" pitchFamily="18" charset="0"/>
                  </a:rPr>
                  <a:t>The fallback procedure serves as an attractive alternative to the fixed-sequence procedure.</a:t>
                </a:r>
              </a:p>
              <a:p>
                <a:pPr algn="just">
                  <a:buFont typeface="Wingdings" panose="05000000000000000000" pitchFamily="2" charset="2"/>
                  <a:buChar char="Ø"/>
                </a:pPr>
                <a:endParaRPr lang="en-US" sz="1900" dirty="0">
                  <a:latin typeface="Times New Roman" panose="02020603050405020304" pitchFamily="18" charset="0"/>
                  <a:cs typeface="Times New Roman" panose="02020603050405020304" pitchFamily="18" charset="0"/>
                </a:endParaRPr>
              </a:p>
              <a:p>
                <a:pPr algn="just">
                  <a:buFont typeface="+mj-lt"/>
                  <a:buAutoNum type="arabicPeriod"/>
                </a:pPr>
                <a:r>
                  <a:rPr lang="en-US" sz="1900" dirty="0">
                    <a:latin typeface="Times New Roman" panose="02020603050405020304" pitchFamily="18" charset="0"/>
                    <a:cs typeface="Times New Roman" panose="02020603050405020304" pitchFamily="18" charset="0"/>
                  </a:rPr>
                  <a:t>Test </a:t>
                </a:r>
                <a14:m>
                  <m:oMath xmlns:m="http://schemas.openxmlformats.org/officeDocument/2006/math">
                    <m:sSub>
                      <m:sSubPr>
                        <m:ctrlPr>
                          <a:rPr lang="en-US" sz="1900" i="1">
                            <a:latin typeface="Cambria Math" panose="02040503050406030204" pitchFamily="18" charset="0"/>
                          </a:rPr>
                        </m:ctrlPr>
                      </m:sSubPr>
                      <m:e>
                        <m:r>
                          <a:rPr lang="en-US" sz="1900" i="1">
                            <a:latin typeface="Cambria Math" panose="02040503050406030204" pitchFamily="18" charset="0"/>
                          </a:rPr>
                          <m:t>𝐻</m:t>
                        </m:r>
                      </m:e>
                      <m:sub>
                        <m:r>
                          <a:rPr lang="en-US" sz="1900" i="1">
                            <a:latin typeface="Cambria Math" panose="02040503050406030204" pitchFamily="18" charset="0"/>
                          </a:rPr>
                          <m:t>(</m:t>
                        </m:r>
                        <m:r>
                          <a:rPr lang="en-US" sz="1900" i="1" smtClean="0">
                            <a:latin typeface="Cambria Math" panose="02040503050406030204" pitchFamily="18" charset="0"/>
                          </a:rPr>
                          <m:t>1</m:t>
                        </m:r>
                        <m:r>
                          <a:rPr lang="en-US" sz="1900" i="1">
                            <a:latin typeface="Cambria Math" panose="02040503050406030204" pitchFamily="18" charset="0"/>
                          </a:rPr>
                          <m:t>)</m:t>
                        </m:r>
                      </m:sub>
                    </m:sSub>
                  </m:oMath>
                </a14:m>
                <a:r>
                  <a:rPr lang="en-US" sz="1900" dirty="0">
                    <a:latin typeface="Times New Roman" panose="02020603050405020304" pitchFamily="18" charset="0"/>
                    <a:cs typeface="Times New Roman" panose="02020603050405020304" pitchFamily="18" charset="0"/>
                  </a:rPr>
                  <a:t> at </a:t>
                </a:r>
                <a14:m>
                  <m:oMath xmlns:m="http://schemas.openxmlformats.org/officeDocument/2006/math">
                    <m:sSub>
                      <m:sSubPr>
                        <m:ctrlPr>
                          <a:rPr lang="en-US" sz="1900" i="1">
                            <a:latin typeface="Cambria Math" panose="02040503050406030204" pitchFamily="18" charset="0"/>
                          </a:rPr>
                        </m:ctrlPr>
                      </m:sSubPr>
                      <m:e>
                        <m:r>
                          <m:rPr>
                            <m:sty m:val="p"/>
                          </m:rPr>
                          <a:rPr lang="el-GR" sz="1900" i="1">
                            <a:latin typeface="Cambria Math" panose="02040503050406030204" pitchFamily="18" charset="0"/>
                          </a:rPr>
                          <m:t>α</m:t>
                        </m:r>
                      </m:e>
                      <m:sub>
                        <m:r>
                          <a:rPr lang="en-US" sz="1900" i="1">
                            <a:latin typeface="Cambria Math" panose="02040503050406030204" pitchFamily="18" charset="0"/>
                          </a:rPr>
                          <m:t>(1)</m:t>
                        </m:r>
                      </m:sub>
                    </m:sSub>
                  </m:oMath>
                </a14:m>
                <a:r>
                  <a:rPr lang="en-US" sz="1900" dirty="0">
                    <a:latin typeface="Times New Roman" panose="02020603050405020304" pitchFamily="18" charset="0"/>
                    <a:cs typeface="Times New Roman" panose="02020603050405020304" pitchFamily="18" charset="0"/>
                  </a:rPr>
                  <a:t> = α*</a:t>
                </a:r>
                <a14:m>
                  <m:oMath xmlns:m="http://schemas.openxmlformats.org/officeDocument/2006/math">
                    <m:sSub>
                      <m:sSubPr>
                        <m:ctrlPr>
                          <a:rPr lang="en-US" sz="1900" i="1">
                            <a:latin typeface="Cambria Math" panose="02040503050406030204" pitchFamily="18" charset="0"/>
                          </a:rPr>
                        </m:ctrlPr>
                      </m:sSubPr>
                      <m:e>
                        <m:r>
                          <a:rPr lang="en-US" sz="1900" i="1" smtClean="0">
                            <a:latin typeface="Cambria Math" panose="02040503050406030204" pitchFamily="18" charset="0"/>
                          </a:rPr>
                          <m:t>𝑤</m:t>
                        </m:r>
                      </m:e>
                      <m:sub>
                        <m:r>
                          <a:rPr lang="en-US" sz="1900" i="1">
                            <a:latin typeface="Cambria Math" panose="02040503050406030204" pitchFamily="18" charset="0"/>
                          </a:rPr>
                          <m:t>(1)</m:t>
                        </m:r>
                      </m:sub>
                    </m:sSub>
                  </m:oMath>
                </a14:m>
                <a:r>
                  <a:rPr lang="en-US" sz="1900" dirty="0">
                    <a:latin typeface="Times New Roman" panose="02020603050405020304" pitchFamily="18" charset="0"/>
                    <a:cs typeface="Times New Roman" panose="02020603050405020304" pitchFamily="18" charset="0"/>
                  </a:rPr>
                  <a:t>. If </a:t>
                </a:r>
                <a14:m>
                  <m:oMath xmlns:m="http://schemas.openxmlformats.org/officeDocument/2006/math">
                    <m:sSub>
                      <m:sSubPr>
                        <m:ctrlPr>
                          <a:rPr lang="en-US" sz="1900" i="1" smtClean="0">
                            <a:latin typeface="Cambria Math" panose="02040503050406030204" pitchFamily="18" charset="0"/>
                          </a:rPr>
                        </m:ctrlPr>
                      </m:sSubPr>
                      <m:e>
                        <m:r>
                          <a:rPr lang="en-US" sz="1900" i="1" smtClean="0">
                            <a:latin typeface="Cambria Math" panose="02040503050406030204" pitchFamily="18" charset="0"/>
                          </a:rPr>
                          <m:t>𝑝</m:t>
                        </m:r>
                      </m:e>
                      <m:sub>
                        <m:r>
                          <a:rPr lang="en-US" sz="1900" i="1" smtClean="0">
                            <a:latin typeface="Cambria Math" panose="02040503050406030204" pitchFamily="18" charset="0"/>
                          </a:rPr>
                          <m:t>(1)</m:t>
                        </m:r>
                      </m:sub>
                    </m:sSub>
                  </m:oMath>
                </a14:m>
                <a:r>
                  <a:rPr lang="en-US" sz="1900" dirty="0">
                    <a:latin typeface="Times New Roman" panose="02020603050405020304" pitchFamily="18" charset="0"/>
                    <a:cs typeface="Times New Roman" panose="02020603050405020304" pitchFamily="18" charset="0"/>
                  </a:rPr>
                  <a:t> ≤ </a:t>
                </a:r>
                <a14:m>
                  <m:oMath xmlns:m="http://schemas.openxmlformats.org/officeDocument/2006/math">
                    <m:sSub>
                      <m:sSubPr>
                        <m:ctrlPr>
                          <a:rPr lang="en-US" sz="1900" i="1">
                            <a:latin typeface="Cambria Math" panose="02040503050406030204" pitchFamily="18" charset="0"/>
                          </a:rPr>
                        </m:ctrlPr>
                      </m:sSubPr>
                      <m:e>
                        <m:r>
                          <m:rPr>
                            <m:sty m:val="p"/>
                          </m:rPr>
                          <a:rPr lang="el-GR" sz="1900" i="1" smtClean="0">
                            <a:latin typeface="Cambria Math" panose="02040503050406030204" pitchFamily="18" charset="0"/>
                          </a:rPr>
                          <m:t>α</m:t>
                        </m:r>
                      </m:e>
                      <m:sub>
                        <m:r>
                          <a:rPr lang="en-US" sz="1900" i="1">
                            <a:latin typeface="Cambria Math" panose="02040503050406030204" pitchFamily="18" charset="0"/>
                          </a:rPr>
                          <m:t>(1)</m:t>
                        </m:r>
                      </m:sub>
                    </m:sSub>
                  </m:oMath>
                </a14:m>
                <a:r>
                  <a:rPr lang="en-US" sz="1900" dirty="0">
                    <a:latin typeface="Times New Roman" panose="02020603050405020304" pitchFamily="18" charset="0"/>
                    <a:cs typeface="Times New Roman" panose="02020603050405020304" pitchFamily="18" charset="0"/>
                  </a:rPr>
                  <a:t>, reject this hypothesis; otherwise, accept it. Go to the next step.</a:t>
                </a:r>
              </a:p>
              <a:p>
                <a:pPr algn="just">
                  <a:buFont typeface="+mj-lt"/>
                  <a:buAutoNum type="arabicPeriod"/>
                </a:pPr>
                <a:r>
                  <a:rPr lang="en-US" sz="1900" dirty="0">
                    <a:latin typeface="Times New Roman" panose="02020603050405020304" pitchFamily="18" charset="0"/>
                    <a:cs typeface="Times New Roman" panose="02020603050405020304" pitchFamily="18" charset="0"/>
                  </a:rPr>
                  <a:t>Steps i = 2, . . . , m. Test </a:t>
                </a:r>
                <a14:m>
                  <m:oMath xmlns:m="http://schemas.openxmlformats.org/officeDocument/2006/math">
                    <m:sSub>
                      <m:sSubPr>
                        <m:ctrlPr>
                          <a:rPr lang="en-US" sz="1900" i="1" smtClean="0">
                            <a:latin typeface="Cambria Math" panose="02040503050406030204" pitchFamily="18" charset="0"/>
                          </a:rPr>
                        </m:ctrlPr>
                      </m:sSubPr>
                      <m:e>
                        <m:r>
                          <a:rPr lang="en-US" sz="1900" i="1" smtClean="0">
                            <a:latin typeface="Cambria Math" panose="02040503050406030204" pitchFamily="18" charset="0"/>
                          </a:rPr>
                          <m:t>𝐻</m:t>
                        </m:r>
                      </m:e>
                      <m:sub>
                        <m:r>
                          <a:rPr lang="en-US" sz="1900" i="1" smtClean="0">
                            <a:latin typeface="Cambria Math" panose="02040503050406030204" pitchFamily="18" charset="0"/>
                          </a:rPr>
                          <m:t>(</m:t>
                        </m:r>
                        <m:r>
                          <a:rPr lang="en-US" sz="1900" b="0" i="1" smtClean="0">
                            <a:latin typeface="Cambria Math" panose="02040503050406030204" pitchFamily="18" charset="0"/>
                          </a:rPr>
                          <m:t>𝑚</m:t>
                        </m:r>
                        <m:r>
                          <a:rPr lang="en-US" sz="1900" i="1" smtClean="0">
                            <a:latin typeface="Cambria Math" panose="02040503050406030204" pitchFamily="18" charset="0"/>
                          </a:rPr>
                          <m:t>)</m:t>
                        </m:r>
                      </m:sub>
                    </m:sSub>
                  </m:oMath>
                </a14:m>
                <a:r>
                  <a:rPr lang="en-US" sz="1900" dirty="0">
                    <a:latin typeface="Times New Roman" panose="02020603050405020304" pitchFamily="18" charset="0"/>
                    <a:cs typeface="Times New Roman" panose="02020603050405020304" pitchFamily="18" charset="0"/>
                  </a:rPr>
                  <a:t> at </a:t>
                </a:r>
                <a14:m>
                  <m:oMath xmlns:m="http://schemas.openxmlformats.org/officeDocument/2006/math">
                    <m:sSub>
                      <m:sSubPr>
                        <m:ctrlPr>
                          <a:rPr lang="en-US" sz="1900" i="1">
                            <a:latin typeface="Cambria Math" panose="02040503050406030204" pitchFamily="18" charset="0"/>
                          </a:rPr>
                        </m:ctrlPr>
                      </m:sSubPr>
                      <m:e>
                        <m:r>
                          <m:rPr>
                            <m:sty m:val="p"/>
                          </m:rPr>
                          <a:rPr lang="el-GR" sz="1900" i="1">
                            <a:latin typeface="Cambria Math" panose="02040503050406030204" pitchFamily="18" charset="0"/>
                          </a:rPr>
                          <m:t>α</m:t>
                        </m:r>
                      </m:e>
                      <m:sub>
                        <m:r>
                          <a:rPr lang="en-US" sz="1900" i="1">
                            <a:latin typeface="Cambria Math" panose="02040503050406030204" pitchFamily="18" charset="0"/>
                          </a:rPr>
                          <m:t>(</m:t>
                        </m:r>
                        <m:r>
                          <a:rPr lang="en-US" sz="1900" b="0" i="1" smtClean="0">
                            <a:latin typeface="Cambria Math" panose="02040503050406030204" pitchFamily="18" charset="0"/>
                          </a:rPr>
                          <m:t>𝑚</m:t>
                        </m:r>
                        <m:r>
                          <a:rPr lang="en-US" sz="1900" i="1">
                            <a:latin typeface="Cambria Math" panose="02040503050406030204" pitchFamily="18" charset="0"/>
                          </a:rPr>
                          <m:t>)</m:t>
                        </m:r>
                      </m:sub>
                    </m:sSub>
                  </m:oMath>
                </a14:m>
                <a:r>
                  <a:rPr lang="en-US" sz="1900" dirty="0">
                    <a:latin typeface="Times New Roman" panose="02020603050405020304" pitchFamily="18" charset="0"/>
                    <a:cs typeface="Times New Roman" panose="02020603050405020304" pitchFamily="18" charset="0"/>
                  </a:rPr>
                  <a:t> = </a:t>
                </a:r>
                <a14:m>
                  <m:oMath xmlns:m="http://schemas.openxmlformats.org/officeDocument/2006/math">
                    <m:sSub>
                      <m:sSubPr>
                        <m:ctrlPr>
                          <a:rPr lang="en-US" sz="1900" i="1">
                            <a:latin typeface="Cambria Math" panose="02040503050406030204" pitchFamily="18" charset="0"/>
                          </a:rPr>
                        </m:ctrlPr>
                      </m:sSubPr>
                      <m:e>
                        <m:r>
                          <m:rPr>
                            <m:sty m:val="p"/>
                          </m:rPr>
                          <a:rPr lang="el-GR" sz="1900" i="1">
                            <a:latin typeface="Cambria Math" panose="02040503050406030204" pitchFamily="18" charset="0"/>
                          </a:rPr>
                          <m:t>α</m:t>
                        </m:r>
                      </m:e>
                      <m:sub>
                        <m:r>
                          <a:rPr lang="en-US" sz="1900" i="1">
                            <a:latin typeface="Cambria Math" panose="02040503050406030204" pitchFamily="18" charset="0"/>
                          </a:rPr>
                          <m:t>(</m:t>
                        </m:r>
                        <m:r>
                          <a:rPr lang="en-US" sz="1900" b="0" i="1" smtClean="0">
                            <a:latin typeface="Cambria Math" panose="02040503050406030204" pitchFamily="18" charset="0"/>
                          </a:rPr>
                          <m:t>𝑚</m:t>
                        </m:r>
                        <m:r>
                          <a:rPr lang="en-US" sz="1900" i="1" smtClean="0">
                            <a:latin typeface="Cambria Math" panose="02040503050406030204" pitchFamily="18" charset="0"/>
                          </a:rPr>
                          <m:t>−1)</m:t>
                        </m:r>
                      </m:sub>
                    </m:sSub>
                  </m:oMath>
                </a14:m>
                <a:r>
                  <a:rPr lang="en-US" sz="1900" dirty="0">
                    <a:latin typeface="Times New Roman" panose="02020603050405020304" pitchFamily="18" charset="0"/>
                    <a:cs typeface="Times New Roman" panose="02020603050405020304" pitchFamily="18" charset="0"/>
                  </a:rPr>
                  <a:t> + α*</a:t>
                </a:r>
                <a14:m>
                  <m:oMath xmlns:m="http://schemas.openxmlformats.org/officeDocument/2006/math">
                    <m:sSub>
                      <m:sSubPr>
                        <m:ctrlPr>
                          <a:rPr lang="en-US" sz="1900" i="1">
                            <a:latin typeface="Cambria Math" panose="02040503050406030204" pitchFamily="18" charset="0"/>
                          </a:rPr>
                        </m:ctrlPr>
                      </m:sSubPr>
                      <m:e>
                        <m:r>
                          <a:rPr lang="en-US" sz="1900" i="1" smtClean="0">
                            <a:latin typeface="Cambria Math" panose="02040503050406030204" pitchFamily="18" charset="0"/>
                          </a:rPr>
                          <m:t>𝑤</m:t>
                        </m:r>
                      </m:e>
                      <m:sub>
                        <m:r>
                          <a:rPr lang="en-US" sz="1900" i="1">
                            <a:latin typeface="Cambria Math" panose="02040503050406030204" pitchFamily="18" charset="0"/>
                          </a:rPr>
                          <m:t>(</m:t>
                        </m:r>
                        <m:r>
                          <a:rPr lang="en-US" sz="1900" b="0" i="1" smtClean="0">
                            <a:latin typeface="Cambria Math" panose="02040503050406030204" pitchFamily="18" charset="0"/>
                          </a:rPr>
                          <m:t>𝑚</m:t>
                        </m:r>
                        <m:r>
                          <a:rPr lang="en-US" sz="1900" i="1">
                            <a:latin typeface="Cambria Math" panose="02040503050406030204" pitchFamily="18" charset="0"/>
                          </a:rPr>
                          <m:t>)</m:t>
                        </m:r>
                      </m:sub>
                    </m:sSub>
                  </m:oMath>
                </a14:m>
                <a:r>
                  <a:rPr lang="en-US" sz="1900" dirty="0">
                    <a:latin typeface="Times New Roman" panose="02020603050405020304" pitchFamily="18" charset="0"/>
                    <a:cs typeface="Times New Roman" panose="02020603050405020304" pitchFamily="18" charset="0"/>
                  </a:rPr>
                  <a:t> if </a:t>
                </a:r>
                <a14:m>
                  <m:oMath xmlns:m="http://schemas.openxmlformats.org/officeDocument/2006/math">
                    <m:sSub>
                      <m:sSubPr>
                        <m:ctrlPr>
                          <a:rPr lang="en-US" sz="1900" i="1">
                            <a:latin typeface="Cambria Math" panose="02040503050406030204" pitchFamily="18" charset="0"/>
                          </a:rPr>
                        </m:ctrlPr>
                      </m:sSubPr>
                      <m:e>
                        <m:r>
                          <a:rPr lang="en-US" sz="1900" i="1">
                            <a:latin typeface="Cambria Math" panose="02040503050406030204" pitchFamily="18" charset="0"/>
                          </a:rPr>
                          <m:t>𝐻</m:t>
                        </m:r>
                      </m:e>
                      <m:sub>
                        <m:r>
                          <a:rPr lang="en-US" sz="1900" i="1">
                            <a:latin typeface="Cambria Math" panose="02040503050406030204" pitchFamily="18" charset="0"/>
                          </a:rPr>
                          <m:t>(</m:t>
                        </m:r>
                        <m:r>
                          <a:rPr lang="en-US" sz="1900" b="0" i="1" smtClean="0">
                            <a:latin typeface="Cambria Math" panose="02040503050406030204" pitchFamily="18" charset="0"/>
                          </a:rPr>
                          <m:t>𝑚</m:t>
                        </m:r>
                        <m:r>
                          <a:rPr lang="en-US" sz="1900" i="1" smtClean="0">
                            <a:latin typeface="Cambria Math" panose="02040503050406030204" pitchFamily="18" charset="0"/>
                          </a:rPr>
                          <m:t>−1</m:t>
                        </m:r>
                        <m:r>
                          <a:rPr lang="en-US" sz="1900" i="1">
                            <a:latin typeface="Cambria Math" panose="02040503050406030204" pitchFamily="18" charset="0"/>
                          </a:rPr>
                          <m:t>)</m:t>
                        </m:r>
                      </m:sub>
                    </m:sSub>
                    <m:r>
                      <a:rPr lang="en-US" sz="1900" smtClean="0">
                        <a:latin typeface="Cambria Math" panose="02040503050406030204" pitchFamily="18" charset="0"/>
                      </a:rPr>
                      <m:t> </m:t>
                    </m:r>
                  </m:oMath>
                </a14:m>
                <a:r>
                  <a:rPr lang="en-US" sz="1900" dirty="0">
                    <a:latin typeface="Times New Roman" panose="02020603050405020304" pitchFamily="18" charset="0"/>
                    <a:cs typeface="Times New Roman" panose="02020603050405020304" pitchFamily="18" charset="0"/>
                  </a:rPr>
                  <a:t>is rejected and at </a:t>
                </a:r>
                <a14:m>
                  <m:oMath xmlns:m="http://schemas.openxmlformats.org/officeDocument/2006/math">
                    <m:sSub>
                      <m:sSubPr>
                        <m:ctrlPr>
                          <a:rPr lang="en-US" sz="1900" i="1">
                            <a:latin typeface="Cambria Math" panose="02040503050406030204" pitchFamily="18" charset="0"/>
                          </a:rPr>
                        </m:ctrlPr>
                      </m:sSubPr>
                      <m:e>
                        <m:r>
                          <m:rPr>
                            <m:sty m:val="p"/>
                          </m:rPr>
                          <a:rPr lang="el-GR" sz="1900" i="1">
                            <a:latin typeface="Cambria Math" panose="02040503050406030204" pitchFamily="18" charset="0"/>
                          </a:rPr>
                          <m:t>α</m:t>
                        </m:r>
                      </m:e>
                      <m:sub>
                        <m:r>
                          <a:rPr lang="en-US" sz="1900" i="1">
                            <a:latin typeface="Cambria Math" panose="02040503050406030204" pitchFamily="18" charset="0"/>
                          </a:rPr>
                          <m:t>(</m:t>
                        </m:r>
                        <m:r>
                          <a:rPr lang="en-US" sz="1900" b="0" i="1" smtClean="0">
                            <a:latin typeface="Cambria Math" panose="02040503050406030204" pitchFamily="18" charset="0"/>
                          </a:rPr>
                          <m:t>𝑚</m:t>
                        </m:r>
                        <m:r>
                          <a:rPr lang="en-US" sz="1900" i="1">
                            <a:latin typeface="Cambria Math" panose="02040503050406030204" pitchFamily="18" charset="0"/>
                          </a:rPr>
                          <m:t>)</m:t>
                        </m:r>
                      </m:sub>
                    </m:sSub>
                  </m:oMath>
                </a14:m>
                <a:r>
                  <a:rPr lang="en-US" sz="1900" dirty="0">
                    <a:latin typeface="Times New Roman" panose="02020603050405020304" pitchFamily="18" charset="0"/>
                    <a:cs typeface="Times New Roman" panose="02020603050405020304" pitchFamily="18" charset="0"/>
                  </a:rPr>
                  <a:t> = α*</a:t>
                </a:r>
                <a14:m>
                  <m:oMath xmlns:m="http://schemas.openxmlformats.org/officeDocument/2006/math">
                    <m:sSub>
                      <m:sSubPr>
                        <m:ctrlPr>
                          <a:rPr lang="en-US" sz="1900" i="1">
                            <a:latin typeface="Cambria Math" panose="02040503050406030204" pitchFamily="18" charset="0"/>
                          </a:rPr>
                        </m:ctrlPr>
                      </m:sSubPr>
                      <m:e>
                        <m:r>
                          <a:rPr lang="en-US" sz="1900" i="1">
                            <a:latin typeface="Cambria Math" panose="02040503050406030204" pitchFamily="18" charset="0"/>
                          </a:rPr>
                          <m:t>𝑤</m:t>
                        </m:r>
                      </m:e>
                      <m:sub>
                        <m:r>
                          <a:rPr lang="en-US" sz="1900" i="1">
                            <a:latin typeface="Cambria Math" panose="02040503050406030204" pitchFamily="18" charset="0"/>
                          </a:rPr>
                          <m:t>(</m:t>
                        </m:r>
                        <m:r>
                          <a:rPr lang="en-US" sz="1900" b="0" i="1" smtClean="0">
                            <a:latin typeface="Cambria Math" panose="02040503050406030204" pitchFamily="18" charset="0"/>
                          </a:rPr>
                          <m:t>𝑚</m:t>
                        </m:r>
                        <m:r>
                          <a:rPr lang="en-US" sz="1900" i="1">
                            <a:latin typeface="Cambria Math" panose="02040503050406030204" pitchFamily="18" charset="0"/>
                          </a:rPr>
                          <m:t>)</m:t>
                        </m:r>
                      </m:sub>
                    </m:sSub>
                  </m:oMath>
                </a14:m>
                <a:r>
                  <a:rPr lang="en-US" sz="1900" dirty="0">
                    <a:latin typeface="Times New Roman" panose="02020603050405020304" pitchFamily="18" charset="0"/>
                    <a:cs typeface="Times New Roman" panose="02020603050405020304" pitchFamily="18" charset="0"/>
                  </a:rPr>
                  <a:t> if </a:t>
                </a:r>
                <a14:m>
                  <m:oMath xmlns:m="http://schemas.openxmlformats.org/officeDocument/2006/math">
                    <m:sSub>
                      <m:sSubPr>
                        <m:ctrlPr>
                          <a:rPr lang="en-US" sz="1900" i="1">
                            <a:latin typeface="Cambria Math" panose="02040503050406030204" pitchFamily="18" charset="0"/>
                          </a:rPr>
                        </m:ctrlPr>
                      </m:sSubPr>
                      <m:e>
                        <m:r>
                          <a:rPr lang="en-US" sz="1900" i="1">
                            <a:latin typeface="Cambria Math" panose="02040503050406030204" pitchFamily="18" charset="0"/>
                          </a:rPr>
                          <m:t>𝐻</m:t>
                        </m:r>
                      </m:e>
                      <m:sub>
                        <m:r>
                          <a:rPr lang="en-US" sz="1900" i="1">
                            <a:latin typeface="Cambria Math" panose="02040503050406030204" pitchFamily="18" charset="0"/>
                          </a:rPr>
                          <m:t>(</m:t>
                        </m:r>
                        <m:r>
                          <a:rPr lang="en-US" sz="1900" b="0" i="1" smtClean="0">
                            <a:latin typeface="Cambria Math" panose="02040503050406030204" pitchFamily="18" charset="0"/>
                          </a:rPr>
                          <m:t>𝑚</m:t>
                        </m:r>
                        <m:r>
                          <a:rPr lang="en-US" sz="1900" i="1" smtClean="0">
                            <a:latin typeface="Cambria Math" panose="02040503050406030204" pitchFamily="18" charset="0"/>
                          </a:rPr>
                          <m:t>−1</m:t>
                        </m:r>
                        <m:r>
                          <a:rPr lang="en-US" sz="1900" i="1">
                            <a:latin typeface="Cambria Math" panose="02040503050406030204" pitchFamily="18" charset="0"/>
                          </a:rPr>
                          <m:t>)</m:t>
                        </m:r>
                      </m:sub>
                    </m:sSub>
                  </m:oMath>
                </a14:m>
                <a:r>
                  <a:rPr lang="en-US" sz="1900" dirty="0">
                    <a:latin typeface="Times New Roman" panose="02020603050405020304" pitchFamily="18" charset="0"/>
                    <a:cs typeface="Times New Roman" panose="02020603050405020304" pitchFamily="18" charset="0"/>
                  </a:rPr>
                  <a:t> is accepted. If </a:t>
                </a:r>
                <a14:m>
                  <m:oMath xmlns:m="http://schemas.openxmlformats.org/officeDocument/2006/math">
                    <m:sSub>
                      <m:sSubPr>
                        <m:ctrlPr>
                          <a:rPr lang="en-US" sz="1900" i="1">
                            <a:latin typeface="Cambria Math" panose="02040503050406030204" pitchFamily="18" charset="0"/>
                          </a:rPr>
                        </m:ctrlPr>
                      </m:sSubPr>
                      <m:e>
                        <m:r>
                          <a:rPr lang="en-US" sz="1900" i="1">
                            <a:latin typeface="Cambria Math" panose="02040503050406030204" pitchFamily="18" charset="0"/>
                          </a:rPr>
                          <m:t>𝑝</m:t>
                        </m:r>
                      </m:e>
                      <m:sub>
                        <m:r>
                          <a:rPr lang="en-US" sz="1900" i="1">
                            <a:latin typeface="Cambria Math" panose="02040503050406030204" pitchFamily="18" charset="0"/>
                          </a:rPr>
                          <m:t>(</m:t>
                        </m:r>
                        <m:r>
                          <a:rPr lang="en-US" sz="1900" b="0" i="1" smtClean="0">
                            <a:latin typeface="Cambria Math" panose="02040503050406030204" pitchFamily="18" charset="0"/>
                          </a:rPr>
                          <m:t>𝑚</m:t>
                        </m:r>
                        <m:r>
                          <a:rPr lang="en-US" sz="1900" i="1">
                            <a:latin typeface="Cambria Math" panose="02040503050406030204" pitchFamily="18" charset="0"/>
                          </a:rPr>
                          <m:t>)</m:t>
                        </m:r>
                      </m:sub>
                    </m:sSub>
                  </m:oMath>
                </a14:m>
                <a:r>
                  <a:rPr lang="en-US" sz="1900" dirty="0">
                    <a:latin typeface="Times New Roman" panose="02020603050405020304" pitchFamily="18" charset="0"/>
                    <a:cs typeface="Times New Roman" panose="02020603050405020304" pitchFamily="18" charset="0"/>
                  </a:rPr>
                  <a:t> ≤ </a:t>
                </a:r>
                <a14:m>
                  <m:oMath xmlns:m="http://schemas.openxmlformats.org/officeDocument/2006/math">
                    <m:sSub>
                      <m:sSubPr>
                        <m:ctrlPr>
                          <a:rPr lang="en-US" sz="1900" i="1">
                            <a:latin typeface="Cambria Math" panose="02040503050406030204" pitchFamily="18" charset="0"/>
                          </a:rPr>
                        </m:ctrlPr>
                      </m:sSubPr>
                      <m:e>
                        <m:r>
                          <m:rPr>
                            <m:sty m:val="p"/>
                          </m:rPr>
                          <a:rPr lang="el-GR" sz="1900" i="1">
                            <a:latin typeface="Cambria Math" panose="02040503050406030204" pitchFamily="18" charset="0"/>
                          </a:rPr>
                          <m:t>α</m:t>
                        </m:r>
                      </m:e>
                      <m:sub>
                        <m:r>
                          <a:rPr lang="en-US" sz="1900" i="1">
                            <a:latin typeface="Cambria Math" panose="02040503050406030204" pitchFamily="18" charset="0"/>
                          </a:rPr>
                          <m:t>(</m:t>
                        </m:r>
                        <m:r>
                          <a:rPr lang="en-US" sz="1900" b="0" i="1" smtClean="0">
                            <a:latin typeface="Cambria Math" panose="02040503050406030204" pitchFamily="18" charset="0"/>
                          </a:rPr>
                          <m:t>𝑚</m:t>
                        </m:r>
                        <m:r>
                          <a:rPr lang="en-US" sz="1900" i="1">
                            <a:latin typeface="Cambria Math" panose="02040503050406030204" pitchFamily="18" charset="0"/>
                          </a:rPr>
                          <m:t>)</m:t>
                        </m:r>
                      </m:sub>
                    </m:sSub>
                  </m:oMath>
                </a14:m>
                <a:r>
                  <a:rPr lang="en-US" sz="1900" dirty="0">
                    <a:latin typeface="Times New Roman" panose="02020603050405020304" pitchFamily="18" charset="0"/>
                    <a:cs typeface="Times New Roman" panose="02020603050405020304" pitchFamily="18" charset="0"/>
                  </a:rPr>
                  <a:t> , reject </a:t>
                </a:r>
                <a14:m>
                  <m:oMath xmlns:m="http://schemas.openxmlformats.org/officeDocument/2006/math">
                    <m:sSub>
                      <m:sSubPr>
                        <m:ctrlPr>
                          <a:rPr lang="en-US" sz="1900" i="1">
                            <a:latin typeface="Cambria Math" panose="02040503050406030204" pitchFamily="18" charset="0"/>
                          </a:rPr>
                        </m:ctrlPr>
                      </m:sSubPr>
                      <m:e>
                        <m:r>
                          <a:rPr lang="en-US" sz="1900" i="1">
                            <a:latin typeface="Cambria Math" panose="02040503050406030204" pitchFamily="18" charset="0"/>
                          </a:rPr>
                          <m:t>𝐻</m:t>
                        </m:r>
                      </m:e>
                      <m:sub>
                        <m:r>
                          <a:rPr lang="en-US" sz="1900" i="1">
                            <a:latin typeface="Cambria Math" panose="02040503050406030204" pitchFamily="18" charset="0"/>
                          </a:rPr>
                          <m:t>(</m:t>
                        </m:r>
                        <m:r>
                          <a:rPr lang="en-US" sz="1900" b="0" i="1" smtClean="0">
                            <a:latin typeface="Cambria Math" panose="02040503050406030204" pitchFamily="18" charset="0"/>
                          </a:rPr>
                          <m:t>𝑚</m:t>
                        </m:r>
                        <m:r>
                          <a:rPr lang="en-US" sz="1900" i="1">
                            <a:latin typeface="Cambria Math" panose="02040503050406030204" pitchFamily="18" charset="0"/>
                          </a:rPr>
                          <m:t>)</m:t>
                        </m:r>
                      </m:sub>
                    </m:sSub>
                  </m:oMath>
                </a14:m>
                <a:r>
                  <a:rPr lang="en-US" sz="1900" dirty="0">
                    <a:latin typeface="Times New Roman" panose="02020603050405020304" pitchFamily="18" charset="0"/>
                    <a:cs typeface="Times New Roman" panose="02020603050405020304" pitchFamily="18" charset="0"/>
                  </a:rPr>
                  <a:t> ; otherwise, accept it. Go to the next step.</a:t>
                </a:r>
              </a:p>
              <a:p>
                <a:pPr>
                  <a:buFont typeface="Wingdings" panose="05000000000000000000" pitchFamily="2" charset="2"/>
                  <a:buChar char="Ø"/>
                </a:pPr>
                <a:endParaRPr lang="en-US" sz="1900" dirty="0">
                  <a:latin typeface="Times New Roman" panose="02020603050405020304" pitchFamily="18" charset="0"/>
                  <a:cs typeface="Times New Roman" panose="02020603050405020304" pitchFamily="18" charset="0"/>
                </a:endParaRPr>
              </a:p>
            </p:txBody>
          </p:sp>
        </mc:Choice>
        <mc:Fallback xmlns="">
          <p:sp>
            <p:nvSpPr>
              <p:cNvPr id="2" name="Text Placeholder 1">
                <a:extLst>
                  <a:ext uri="{FF2B5EF4-FFF2-40B4-BE49-F238E27FC236}">
                    <a16:creationId xmlns:a16="http://schemas.microsoft.com/office/drawing/2014/main" id="{987EB83E-1CE9-3006-4222-B956F0B289C2}"/>
                  </a:ext>
                </a:extLst>
              </p:cNvPr>
              <p:cNvSpPr>
                <a:spLocks noGrp="1" noRot="1" noChangeAspect="1" noMove="1" noResize="1" noEditPoints="1" noAdjustHandles="1" noChangeArrowheads="1" noChangeShapeType="1" noTextEdit="1"/>
              </p:cNvSpPr>
              <p:nvPr>
                <p:ph type="body" sz="quarter" idx="36"/>
              </p:nvPr>
            </p:nvSpPr>
            <p:spPr>
              <a:xfrm>
                <a:off x="6223000" y="1303338"/>
                <a:ext cx="5673078" cy="4760111"/>
              </a:xfrm>
              <a:blipFill>
                <a:blip r:embed="rId2"/>
                <a:stretch>
                  <a:fillRect b="-179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8D4AD547-23C9-3F3C-01FF-D65C2DD6A6D8}"/>
                  </a:ext>
                </a:extLst>
              </p:cNvPr>
              <p:cNvSpPr>
                <a:spLocks noGrp="1"/>
              </p:cNvSpPr>
              <p:nvPr>
                <p:ph type="body" sz="quarter" idx="35"/>
              </p:nvPr>
            </p:nvSpPr>
            <p:spPr>
              <a:xfrm>
                <a:off x="365125" y="1328292"/>
                <a:ext cx="5603876" cy="4735157"/>
              </a:xfrm>
            </p:spPr>
            <p:txBody>
              <a:bodyPr/>
              <a:lstStyle/>
              <a:p>
                <a:pPr algn="just">
                  <a:buFont typeface="Wingdings" panose="05000000000000000000" pitchFamily="2" charset="2"/>
                  <a:buChar char="Ø"/>
                </a:pPr>
                <a:r>
                  <a:rPr lang="en-US" sz="1900" dirty="0">
                    <a:latin typeface="Times New Roman" panose="02020603050405020304" pitchFamily="18" charset="0"/>
                    <a:cs typeface="Times New Roman" panose="02020603050405020304" pitchFamily="18" charset="0"/>
                  </a:rPr>
                  <a:t>The fixed-sequence procedure begins testing the first hypothesis, </a:t>
                </a:r>
                <a14:m>
                  <m:oMath xmlns:m="http://schemas.openxmlformats.org/officeDocument/2006/math">
                    <m:sSub>
                      <m:sSubPr>
                        <m:ctrlPr>
                          <a:rPr lang="en-US" sz="1900" i="1" smtClean="0">
                            <a:latin typeface="Cambria Math" panose="02040503050406030204" pitchFamily="18" charset="0"/>
                          </a:rPr>
                        </m:ctrlPr>
                      </m:sSubPr>
                      <m:e>
                        <m:r>
                          <a:rPr lang="en-US" sz="1900" b="0" i="1">
                            <a:latin typeface="Cambria Math" panose="02040503050406030204" pitchFamily="18" charset="0"/>
                          </a:rPr>
                          <m:t>𝐻</m:t>
                        </m:r>
                      </m:e>
                      <m:sub>
                        <m:r>
                          <a:rPr lang="en-US" sz="1900" b="0" i="1" smtClean="0">
                            <a:latin typeface="Cambria Math" panose="02040503050406030204" pitchFamily="18" charset="0"/>
                          </a:rPr>
                          <m:t>1</m:t>
                        </m:r>
                      </m:sub>
                    </m:sSub>
                  </m:oMath>
                </a14:m>
                <a:r>
                  <a:rPr lang="en-US" sz="1900" dirty="0">
                    <a:latin typeface="Times New Roman" panose="02020603050405020304" pitchFamily="18" charset="0"/>
                    <a:cs typeface="Times New Roman" panose="02020603050405020304" pitchFamily="18" charset="0"/>
                  </a:rPr>
                  <a:t>, and each test is carried out without a multiplicity adjustment as long as significant results are observed in all preceding tests.</a:t>
                </a:r>
              </a:p>
              <a:p>
                <a:pPr algn="just">
                  <a:buFont typeface="Wingdings" panose="05000000000000000000" pitchFamily="2" charset="2"/>
                  <a:buChar char="Ø"/>
                </a:pPr>
                <a:endParaRPr lang="en-US" sz="1900"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Ø"/>
                </a:pPr>
                <a:r>
                  <a:rPr lang="en-US" sz="1900" dirty="0">
                    <a:latin typeface="Times New Roman" panose="02020603050405020304" pitchFamily="18" charset="0"/>
                    <a:cs typeface="Times New Roman" panose="02020603050405020304" pitchFamily="18" charset="0"/>
                  </a:rPr>
                  <a:t>Its main drawback is that if a hypothesis in the sequence is not rejected, statistical significance cannot be achieved for the endpoints planned for the subsequent hypotheses, even if they have extremely small p-values.</a:t>
                </a:r>
              </a:p>
              <a:p>
                <a:pPr>
                  <a:buFont typeface="Wingdings" panose="05000000000000000000" pitchFamily="2" charset="2"/>
                  <a:buChar char="Ø"/>
                </a:pPr>
                <a:endParaRPr lang="en-US" sz="1900" dirty="0"/>
              </a:p>
            </p:txBody>
          </p:sp>
        </mc:Choice>
        <mc:Fallback xmlns="">
          <p:sp>
            <p:nvSpPr>
              <p:cNvPr id="3" name="Text Placeholder 2">
                <a:extLst>
                  <a:ext uri="{FF2B5EF4-FFF2-40B4-BE49-F238E27FC236}">
                    <a16:creationId xmlns:a16="http://schemas.microsoft.com/office/drawing/2014/main" id="{8D4AD547-23C9-3F3C-01FF-D65C2DD6A6D8}"/>
                  </a:ext>
                </a:extLst>
              </p:cNvPr>
              <p:cNvSpPr>
                <a:spLocks noGrp="1" noRot="1" noChangeAspect="1" noMove="1" noResize="1" noEditPoints="1" noAdjustHandles="1" noChangeArrowheads="1" noChangeShapeType="1" noTextEdit="1"/>
              </p:cNvSpPr>
              <p:nvPr>
                <p:ph type="body" sz="quarter" idx="35"/>
              </p:nvPr>
            </p:nvSpPr>
            <p:spPr>
              <a:xfrm>
                <a:off x="365125" y="1328292"/>
                <a:ext cx="5603876" cy="4735157"/>
              </a:xfrm>
              <a:blipFill>
                <a:blip r:embed="rId3"/>
                <a:stretch>
                  <a:fillRect/>
                </a:stretch>
              </a:blipFill>
            </p:spPr>
            <p:txBody>
              <a:bodyPr/>
              <a:lstStyle/>
              <a:p>
                <a:r>
                  <a:rPr lang="en-US">
                    <a:noFill/>
                  </a:rPr>
                  <a:t> </a:t>
                </a:r>
              </a:p>
            </p:txBody>
          </p:sp>
        </mc:Fallback>
      </mc:AlternateContent>
      <p:sp>
        <p:nvSpPr>
          <p:cNvPr id="6" name="Text Placeholder 5">
            <a:extLst>
              <a:ext uri="{FF2B5EF4-FFF2-40B4-BE49-F238E27FC236}">
                <a16:creationId xmlns:a16="http://schemas.microsoft.com/office/drawing/2014/main" id="{03752B5D-67DD-D392-4DF8-294B6524DF8E}"/>
              </a:ext>
            </a:extLst>
          </p:cNvPr>
          <p:cNvSpPr>
            <a:spLocks noGrp="1"/>
          </p:cNvSpPr>
          <p:nvPr>
            <p:ph type="body" idx="19"/>
          </p:nvPr>
        </p:nvSpPr>
        <p:spPr>
          <a:xfrm>
            <a:off x="532525" y="1675045"/>
            <a:ext cx="5266800" cy="560693"/>
          </a:xfrm>
        </p:spPr>
        <p:txBody>
          <a:bodyPr/>
          <a:lstStyle/>
          <a:p>
            <a:pPr algn="ctr"/>
            <a:r>
              <a:rPr lang="en-US" sz="2400" b="1" dirty="0"/>
              <a:t>Fixed Sequence Procedure</a:t>
            </a:r>
            <a:endParaRPr lang="en-US" dirty="0"/>
          </a:p>
        </p:txBody>
      </p:sp>
      <p:sp>
        <p:nvSpPr>
          <p:cNvPr id="7" name="Text Placeholder 6">
            <a:extLst>
              <a:ext uri="{FF2B5EF4-FFF2-40B4-BE49-F238E27FC236}">
                <a16:creationId xmlns:a16="http://schemas.microsoft.com/office/drawing/2014/main" id="{5F33FDCE-B996-9423-66F6-A96E034E07FB}"/>
              </a:ext>
            </a:extLst>
          </p:cNvPr>
          <p:cNvSpPr>
            <a:spLocks noGrp="1"/>
          </p:cNvSpPr>
          <p:nvPr>
            <p:ph type="body" idx="21"/>
          </p:nvPr>
        </p:nvSpPr>
        <p:spPr>
          <a:xfrm>
            <a:off x="6391644" y="1675045"/>
            <a:ext cx="5265000" cy="534060"/>
          </a:xfrm>
        </p:spPr>
        <p:txBody>
          <a:bodyPr/>
          <a:lstStyle/>
          <a:p>
            <a:pPr algn="ctr"/>
            <a:r>
              <a:rPr lang="en-US" sz="2400" b="1" dirty="0"/>
              <a:t>Fallback Procedure</a:t>
            </a:r>
            <a:endParaRPr lang="en-US" dirty="0"/>
          </a:p>
        </p:txBody>
      </p:sp>
      <p:sp>
        <p:nvSpPr>
          <p:cNvPr id="8" name="Title 7">
            <a:extLst>
              <a:ext uri="{FF2B5EF4-FFF2-40B4-BE49-F238E27FC236}">
                <a16:creationId xmlns:a16="http://schemas.microsoft.com/office/drawing/2014/main" id="{8FA9B2E9-D55A-0586-803F-FD00E575CE28}"/>
              </a:ext>
            </a:extLst>
          </p:cNvPr>
          <p:cNvSpPr>
            <a:spLocks noGrp="1"/>
          </p:cNvSpPr>
          <p:nvPr>
            <p:ph type="title"/>
          </p:nvPr>
        </p:nvSpPr>
        <p:spPr/>
        <p:txBody>
          <a:bodyPr>
            <a:noAutofit/>
          </a:bodyPr>
          <a:lstStyle/>
          <a:p>
            <a:r>
              <a:rPr lang="en-US" sz="3000" b="1" dirty="0"/>
              <a:t>Hierarchical Multiplicity Adjustment Procedures</a:t>
            </a:r>
            <a:endParaRPr lang="en-US" sz="3000" dirty="0"/>
          </a:p>
        </p:txBody>
      </p:sp>
      <p:sp>
        <p:nvSpPr>
          <p:cNvPr id="4" name="Slide Number Placeholder 3">
            <a:extLst>
              <a:ext uri="{FF2B5EF4-FFF2-40B4-BE49-F238E27FC236}">
                <a16:creationId xmlns:a16="http://schemas.microsoft.com/office/drawing/2014/main" id="{2E3AB83D-CABE-C8F1-06DB-0935B82820D6}"/>
              </a:ext>
            </a:extLst>
          </p:cNvPr>
          <p:cNvSpPr>
            <a:spLocks noGrp="1"/>
          </p:cNvSpPr>
          <p:nvPr>
            <p:ph type="sldNum" sz="quarter" idx="34"/>
          </p:nvPr>
        </p:nvSpPr>
        <p:spPr/>
        <p:txBody>
          <a:bodyPr/>
          <a:lstStyle/>
          <a:p>
            <a:fld id="{997006E5-C7AA-4492-BE99-3C3768669B0A}" type="slidenum">
              <a:rPr lang="en-US" smtClean="0"/>
              <a:t>10</a:t>
            </a:fld>
            <a:endParaRPr lang="en-US"/>
          </a:p>
        </p:txBody>
      </p:sp>
    </p:spTree>
    <p:extLst>
      <p:ext uri="{BB962C8B-B14F-4D97-AF65-F5344CB8AC3E}">
        <p14:creationId xmlns:p14="http://schemas.microsoft.com/office/powerpoint/2010/main" val="3687118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3" name="Text Placeholder 12">
                <a:extLst>
                  <a:ext uri="{FF2B5EF4-FFF2-40B4-BE49-F238E27FC236}">
                    <a16:creationId xmlns:a16="http://schemas.microsoft.com/office/drawing/2014/main" id="{DE204AD9-FD28-2C1D-11B5-2E9D3B6C6D5E}"/>
                  </a:ext>
                </a:extLst>
              </p:cNvPr>
              <p:cNvSpPr>
                <a:spLocks noGrp="1"/>
              </p:cNvSpPr>
              <p:nvPr>
                <p:ph type="body" sz="quarter" idx="22"/>
              </p:nvPr>
            </p:nvSpPr>
            <p:spPr>
              <a:xfrm>
                <a:off x="301841" y="816745"/>
                <a:ext cx="11523447" cy="5513033"/>
              </a:xfrm>
            </p:spPr>
            <p:txBody>
              <a:bodyPr/>
              <a:lstStyle/>
              <a:p>
                <a:pPr algn="just">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Suppose that a dose-finding trial has been conducted to compare low, medium, and high doses of a new antihypertensive drug (</a:t>
                </a:r>
                <a:r>
                  <a:rPr lang="en-US" sz="1800" i="1" dirty="0">
                    <a:latin typeface="Times New Roman" panose="02020603050405020304" pitchFamily="18" charset="0"/>
                    <a:cs typeface="Times New Roman" panose="02020603050405020304" pitchFamily="18" charset="0"/>
                  </a:rPr>
                  <a:t>labeled L, M, and H</a:t>
                </a:r>
                <a:r>
                  <a:rPr lang="en-US" sz="1800" dirty="0">
                    <a:latin typeface="Times New Roman" panose="02020603050405020304" pitchFamily="18" charset="0"/>
                    <a:cs typeface="Times New Roman" panose="02020603050405020304" pitchFamily="18" charset="0"/>
                  </a:rPr>
                  <a:t>) to placebo (</a:t>
                </a:r>
                <a:r>
                  <a:rPr lang="en-US" sz="1800" i="1" dirty="0">
                    <a:latin typeface="Times New Roman" panose="02020603050405020304" pitchFamily="18" charset="0"/>
                    <a:cs typeface="Times New Roman" panose="02020603050405020304" pitchFamily="18" charset="0"/>
                  </a:rPr>
                  <a:t>labeled P</a:t>
                </a:r>
                <a:r>
                  <a:rPr lang="en-US" sz="1800" dirty="0">
                    <a:latin typeface="Times New Roman" panose="02020603050405020304" pitchFamily="18" charset="0"/>
                    <a:cs typeface="Times New Roman" panose="02020603050405020304" pitchFamily="18" charset="0"/>
                  </a:rPr>
                  <a:t>). The primary efficacy variable is diastolic blood pressure. </a:t>
                </a:r>
              </a:p>
              <a:p>
                <a:pPr algn="just">
                  <a:buFont typeface="Wingdings" panose="05000000000000000000" pitchFamily="2" charset="2"/>
                  <a:buChar char="Ø"/>
                </a:pPr>
                <a:endParaRPr lang="en-US" sz="1800"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Let </a:t>
                </a:r>
                <a14:m>
                  <m:oMath xmlns:m="http://schemas.openxmlformats.org/officeDocument/2006/math">
                    <m:sSub>
                      <m:sSubPr>
                        <m:ctrlPr>
                          <a:rPr lang="en-US" sz="1800" i="1">
                            <a:latin typeface="Cambria Math" panose="02040503050406030204" pitchFamily="18" charset="0"/>
                          </a:rPr>
                        </m:ctrlPr>
                      </m:sSubPr>
                      <m:e>
                        <m:r>
                          <m:rPr>
                            <m:sty m:val="p"/>
                          </m:rPr>
                          <a:rPr lang="el-GR" sz="1800" i="1">
                            <a:latin typeface="Cambria Math" panose="02040503050406030204" pitchFamily="18" charset="0"/>
                          </a:rPr>
                          <m:t>μ</m:t>
                        </m:r>
                      </m:e>
                      <m:sub>
                        <m:r>
                          <a:rPr lang="en-US" sz="1800" i="1">
                            <a:latin typeface="Cambria Math" panose="02040503050406030204" pitchFamily="18" charset="0"/>
                          </a:rPr>
                          <m:t>𝑃</m:t>
                        </m:r>
                      </m:sub>
                    </m:sSub>
                  </m:oMath>
                </a14:m>
                <a:r>
                  <a:rPr lang="en-US" sz="1800" dirty="0">
                    <a:latin typeface="Times New Roman" panose="02020603050405020304" pitchFamily="18" charset="0"/>
                    <a:cs typeface="Times New Roman" panose="02020603050405020304" pitchFamily="18" charset="0"/>
                  </a:rPr>
                  <a:t> denote the mean reduction in diastolic blood pressure in the placebo group. Similarly, </a:t>
                </a:r>
                <a14:m>
                  <m:oMath xmlns:m="http://schemas.openxmlformats.org/officeDocument/2006/math">
                    <m:sSub>
                      <m:sSubPr>
                        <m:ctrlPr>
                          <a:rPr lang="en-US" sz="1800" i="1">
                            <a:latin typeface="Cambria Math" panose="02040503050406030204" pitchFamily="18" charset="0"/>
                          </a:rPr>
                        </m:ctrlPr>
                      </m:sSubPr>
                      <m:e>
                        <m:r>
                          <m:rPr>
                            <m:sty m:val="p"/>
                          </m:rPr>
                          <a:rPr lang="el-GR" sz="1800" i="1">
                            <a:latin typeface="Cambria Math" panose="02040503050406030204" pitchFamily="18" charset="0"/>
                          </a:rPr>
                          <m:t>μ</m:t>
                        </m:r>
                      </m:e>
                      <m:sub>
                        <m:r>
                          <a:rPr lang="en-US" sz="1800" b="0" i="1">
                            <a:latin typeface="Cambria Math" panose="02040503050406030204" pitchFamily="18" charset="0"/>
                          </a:rPr>
                          <m:t>𝐿</m:t>
                        </m:r>
                      </m:sub>
                    </m:sSub>
                  </m:oMath>
                </a14:m>
                <a:r>
                  <a:rPr lang="en-US" sz="1800"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sz="1800" i="1">
                            <a:latin typeface="Cambria Math" panose="02040503050406030204" pitchFamily="18" charset="0"/>
                          </a:rPr>
                        </m:ctrlPr>
                      </m:sSubPr>
                      <m:e>
                        <m:r>
                          <m:rPr>
                            <m:sty m:val="p"/>
                          </m:rPr>
                          <a:rPr lang="el-GR" sz="1800" i="1">
                            <a:latin typeface="Cambria Math" panose="02040503050406030204" pitchFamily="18" charset="0"/>
                          </a:rPr>
                          <m:t>μ</m:t>
                        </m:r>
                      </m:e>
                      <m:sub>
                        <m:r>
                          <a:rPr lang="en-US" sz="1800" i="1">
                            <a:latin typeface="Cambria Math" panose="02040503050406030204" pitchFamily="18" charset="0"/>
                          </a:rPr>
                          <m:t>𝑀</m:t>
                        </m:r>
                      </m:sub>
                    </m:sSub>
                  </m:oMath>
                </a14:m>
                <a:r>
                  <a:rPr lang="en-US" sz="1800" dirty="0">
                    <a:latin typeface="Times New Roman" panose="02020603050405020304" pitchFamily="18" charset="0"/>
                    <a:cs typeface="Times New Roman" panose="02020603050405020304" pitchFamily="18" charset="0"/>
                  </a:rPr>
                  <a:t>, and </a:t>
                </a:r>
                <a14:m>
                  <m:oMath xmlns:m="http://schemas.openxmlformats.org/officeDocument/2006/math">
                    <m:sSub>
                      <m:sSubPr>
                        <m:ctrlPr>
                          <a:rPr lang="en-US" sz="1800" i="1">
                            <a:latin typeface="Cambria Math" panose="02040503050406030204" pitchFamily="18" charset="0"/>
                          </a:rPr>
                        </m:ctrlPr>
                      </m:sSubPr>
                      <m:e>
                        <m:r>
                          <m:rPr>
                            <m:sty m:val="p"/>
                          </m:rPr>
                          <a:rPr lang="el-GR" sz="1800" i="1">
                            <a:latin typeface="Cambria Math" panose="02040503050406030204" pitchFamily="18" charset="0"/>
                          </a:rPr>
                          <m:t>μ</m:t>
                        </m:r>
                      </m:e>
                      <m:sub>
                        <m:r>
                          <a:rPr lang="en-US" sz="1800" i="1">
                            <a:latin typeface="Cambria Math" panose="02040503050406030204" pitchFamily="18" charset="0"/>
                          </a:rPr>
                          <m:t>𝐻</m:t>
                        </m:r>
                      </m:sub>
                    </m:sSub>
                  </m:oMath>
                </a14:m>
                <a:r>
                  <a:rPr lang="en-US" sz="1800" dirty="0">
                    <a:latin typeface="Times New Roman" panose="02020603050405020304" pitchFamily="18" charset="0"/>
                    <a:cs typeface="Times New Roman" panose="02020603050405020304" pitchFamily="18" charset="0"/>
                  </a:rPr>
                  <a:t> denote the mean reduction in diastolic blood pressure in the low, medium, and high dose groups, respectively. </a:t>
                </a:r>
              </a:p>
              <a:p>
                <a:pPr algn="just">
                  <a:buFont typeface="Wingdings" panose="05000000000000000000" pitchFamily="2" charset="2"/>
                  <a:buChar char="Ø"/>
                </a:pPr>
                <a:endParaRPr lang="en-US" sz="1800"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The following null hypotheses are tested in the trial: </a:t>
                </a:r>
              </a:p>
              <a:p>
                <a:pPr marL="400050" indent="-400050" algn="just">
                  <a:buFont typeface="+mj-lt"/>
                  <a:buAutoNum type="romanLcPeriod"/>
                </a:pPr>
                <a:r>
                  <a:rPr lang="en-US" sz="1800"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sz="1800" i="1" smtClean="0">
                            <a:latin typeface="Cambria Math" panose="02040503050406030204" pitchFamily="18" charset="0"/>
                          </a:rPr>
                        </m:ctrlPr>
                      </m:sSubPr>
                      <m:e>
                        <m:r>
                          <a:rPr lang="en-US" sz="1800" b="0" i="1">
                            <a:latin typeface="Cambria Math" panose="02040503050406030204" pitchFamily="18" charset="0"/>
                          </a:rPr>
                          <m:t>𝐻</m:t>
                        </m:r>
                      </m:e>
                      <m:sub>
                        <m:r>
                          <a:rPr lang="en-US" sz="1800" b="0" i="1">
                            <a:latin typeface="Cambria Math" panose="02040503050406030204" pitchFamily="18" charset="0"/>
                          </a:rPr>
                          <m:t>𝐿</m:t>
                        </m:r>
                      </m:sub>
                    </m:sSub>
                  </m:oMath>
                </a14:m>
                <a:r>
                  <a:rPr lang="en-US" sz="1800" dirty="0"/>
                  <a:t> = {</a:t>
                </a:r>
                <a14:m>
                  <m:oMath xmlns:m="http://schemas.openxmlformats.org/officeDocument/2006/math">
                    <m:sSub>
                      <m:sSubPr>
                        <m:ctrlPr>
                          <a:rPr lang="en-US" sz="1800" i="1">
                            <a:latin typeface="Cambria Math" panose="02040503050406030204" pitchFamily="18" charset="0"/>
                          </a:rPr>
                        </m:ctrlPr>
                      </m:sSubPr>
                      <m:e>
                        <m:r>
                          <m:rPr>
                            <m:sty m:val="p"/>
                          </m:rPr>
                          <a:rPr lang="el-GR" sz="1800" i="1">
                            <a:latin typeface="Cambria Math" panose="02040503050406030204" pitchFamily="18" charset="0"/>
                          </a:rPr>
                          <m:t>μ</m:t>
                        </m:r>
                      </m:e>
                      <m:sub>
                        <m:r>
                          <a:rPr lang="en-US" sz="1800" b="0" i="1">
                            <a:latin typeface="Cambria Math" panose="02040503050406030204" pitchFamily="18" charset="0"/>
                          </a:rPr>
                          <m:t>𝑃</m:t>
                        </m:r>
                      </m:sub>
                    </m:sSub>
                  </m:oMath>
                </a14:m>
                <a:r>
                  <a:rPr lang="en-US" sz="1800" dirty="0"/>
                  <a:t> − </a:t>
                </a:r>
                <a14:m>
                  <m:oMath xmlns:m="http://schemas.openxmlformats.org/officeDocument/2006/math">
                    <m:sSub>
                      <m:sSubPr>
                        <m:ctrlPr>
                          <a:rPr lang="en-US" sz="1800" i="1">
                            <a:latin typeface="Cambria Math" panose="02040503050406030204" pitchFamily="18" charset="0"/>
                          </a:rPr>
                        </m:ctrlPr>
                      </m:sSubPr>
                      <m:e>
                        <m:r>
                          <m:rPr>
                            <m:sty m:val="p"/>
                          </m:rPr>
                          <a:rPr lang="el-GR" sz="1800" i="1">
                            <a:latin typeface="Cambria Math" panose="02040503050406030204" pitchFamily="18" charset="0"/>
                          </a:rPr>
                          <m:t>μ</m:t>
                        </m:r>
                      </m:e>
                      <m:sub>
                        <m:r>
                          <a:rPr lang="en-US" sz="1800" b="0" i="1">
                            <a:latin typeface="Cambria Math" panose="02040503050406030204" pitchFamily="18" charset="0"/>
                          </a:rPr>
                          <m:t>𝐿</m:t>
                        </m:r>
                      </m:sub>
                    </m:sSub>
                  </m:oMath>
                </a14:m>
                <a:r>
                  <a:rPr lang="en-US" sz="1800" dirty="0"/>
                  <a:t> ≤ δ}</a:t>
                </a:r>
              </a:p>
              <a:p>
                <a:pPr marL="400050" indent="-400050" algn="just">
                  <a:buFont typeface="+mj-lt"/>
                  <a:buAutoNum type="romanLcPeriod"/>
                </a:pPr>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i="1">
                            <a:latin typeface="Cambria Math" panose="02040503050406030204" pitchFamily="18" charset="0"/>
                          </a:rPr>
                          <m:t>𝐻</m:t>
                        </m:r>
                      </m:e>
                      <m:sub>
                        <m:r>
                          <a:rPr lang="en-US" sz="1800" b="0" i="1">
                            <a:latin typeface="Cambria Math" panose="02040503050406030204" pitchFamily="18" charset="0"/>
                          </a:rPr>
                          <m:t>𝑀</m:t>
                        </m:r>
                      </m:sub>
                    </m:sSub>
                  </m:oMath>
                </a14:m>
                <a:r>
                  <a:rPr lang="en-US" sz="1800" dirty="0"/>
                  <a:t> = {</a:t>
                </a:r>
                <a14:m>
                  <m:oMath xmlns:m="http://schemas.openxmlformats.org/officeDocument/2006/math">
                    <m:sSub>
                      <m:sSubPr>
                        <m:ctrlPr>
                          <a:rPr lang="en-US" sz="1800" i="1">
                            <a:latin typeface="Cambria Math" panose="02040503050406030204" pitchFamily="18" charset="0"/>
                          </a:rPr>
                        </m:ctrlPr>
                      </m:sSubPr>
                      <m:e>
                        <m:r>
                          <m:rPr>
                            <m:sty m:val="p"/>
                          </m:rPr>
                          <a:rPr lang="el-GR" sz="1800" i="1">
                            <a:latin typeface="Cambria Math" panose="02040503050406030204" pitchFamily="18" charset="0"/>
                          </a:rPr>
                          <m:t>μ</m:t>
                        </m:r>
                      </m:e>
                      <m:sub>
                        <m:r>
                          <a:rPr lang="en-US" sz="1800" i="1">
                            <a:latin typeface="Cambria Math" panose="02040503050406030204" pitchFamily="18" charset="0"/>
                          </a:rPr>
                          <m:t>𝑃</m:t>
                        </m:r>
                      </m:sub>
                    </m:sSub>
                  </m:oMath>
                </a14:m>
                <a:r>
                  <a:rPr lang="en-US" sz="1800" dirty="0"/>
                  <a:t> − </a:t>
                </a:r>
                <a14:m>
                  <m:oMath xmlns:m="http://schemas.openxmlformats.org/officeDocument/2006/math">
                    <m:sSub>
                      <m:sSubPr>
                        <m:ctrlPr>
                          <a:rPr lang="en-US" sz="1800" i="1">
                            <a:latin typeface="Cambria Math" panose="02040503050406030204" pitchFamily="18" charset="0"/>
                          </a:rPr>
                        </m:ctrlPr>
                      </m:sSubPr>
                      <m:e>
                        <m:r>
                          <m:rPr>
                            <m:sty m:val="p"/>
                          </m:rPr>
                          <a:rPr lang="el-GR" sz="1800" i="1">
                            <a:latin typeface="Cambria Math" panose="02040503050406030204" pitchFamily="18" charset="0"/>
                          </a:rPr>
                          <m:t>μ</m:t>
                        </m:r>
                      </m:e>
                      <m:sub>
                        <m:r>
                          <a:rPr lang="en-US" sz="1800" b="0" i="1">
                            <a:latin typeface="Cambria Math" panose="02040503050406030204" pitchFamily="18" charset="0"/>
                          </a:rPr>
                          <m:t>𝑀</m:t>
                        </m:r>
                      </m:sub>
                    </m:sSub>
                  </m:oMath>
                </a14:m>
                <a:r>
                  <a:rPr lang="en-US" sz="1800" dirty="0"/>
                  <a:t> ≤ δ}</a:t>
                </a:r>
              </a:p>
              <a:p>
                <a:pPr marL="400050" indent="-400050" algn="just">
                  <a:buFont typeface="+mj-lt"/>
                  <a:buAutoNum type="romanLcPeriod"/>
                </a:pPr>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i="1">
                            <a:latin typeface="Cambria Math" panose="02040503050406030204" pitchFamily="18" charset="0"/>
                          </a:rPr>
                          <m:t>𝐻</m:t>
                        </m:r>
                      </m:e>
                      <m:sub>
                        <m:r>
                          <a:rPr lang="en-US" sz="1800" b="0" i="1">
                            <a:latin typeface="Cambria Math" panose="02040503050406030204" pitchFamily="18" charset="0"/>
                          </a:rPr>
                          <m:t>𝐻</m:t>
                        </m:r>
                      </m:sub>
                    </m:sSub>
                  </m:oMath>
                </a14:m>
                <a:r>
                  <a:rPr lang="en-US" sz="1800" dirty="0"/>
                  <a:t> = {</a:t>
                </a:r>
                <a14:m>
                  <m:oMath xmlns:m="http://schemas.openxmlformats.org/officeDocument/2006/math">
                    <m:sSub>
                      <m:sSubPr>
                        <m:ctrlPr>
                          <a:rPr lang="en-US" sz="1800" i="1">
                            <a:latin typeface="Cambria Math" panose="02040503050406030204" pitchFamily="18" charset="0"/>
                          </a:rPr>
                        </m:ctrlPr>
                      </m:sSubPr>
                      <m:e>
                        <m:r>
                          <m:rPr>
                            <m:sty m:val="p"/>
                          </m:rPr>
                          <a:rPr lang="el-GR" sz="1800" i="1">
                            <a:latin typeface="Cambria Math" panose="02040503050406030204" pitchFamily="18" charset="0"/>
                          </a:rPr>
                          <m:t>μ</m:t>
                        </m:r>
                      </m:e>
                      <m:sub>
                        <m:r>
                          <a:rPr lang="en-US" sz="1800" i="1">
                            <a:latin typeface="Cambria Math" panose="02040503050406030204" pitchFamily="18" charset="0"/>
                          </a:rPr>
                          <m:t>𝑃</m:t>
                        </m:r>
                      </m:sub>
                    </m:sSub>
                  </m:oMath>
                </a14:m>
                <a:r>
                  <a:rPr lang="en-US" sz="1800" dirty="0"/>
                  <a:t> − </a:t>
                </a:r>
                <a14:m>
                  <m:oMath xmlns:m="http://schemas.openxmlformats.org/officeDocument/2006/math">
                    <m:sSub>
                      <m:sSubPr>
                        <m:ctrlPr>
                          <a:rPr lang="en-US" sz="1800" i="1">
                            <a:latin typeface="Cambria Math" panose="02040503050406030204" pitchFamily="18" charset="0"/>
                          </a:rPr>
                        </m:ctrlPr>
                      </m:sSubPr>
                      <m:e>
                        <m:r>
                          <m:rPr>
                            <m:sty m:val="p"/>
                          </m:rPr>
                          <a:rPr lang="el-GR" sz="1800" i="1">
                            <a:latin typeface="Cambria Math" panose="02040503050406030204" pitchFamily="18" charset="0"/>
                          </a:rPr>
                          <m:t>μ</m:t>
                        </m:r>
                      </m:e>
                      <m:sub>
                        <m:r>
                          <a:rPr lang="en-US" sz="1800" b="0" i="1">
                            <a:latin typeface="Cambria Math" panose="02040503050406030204" pitchFamily="18" charset="0"/>
                          </a:rPr>
                          <m:t>𝐻</m:t>
                        </m:r>
                      </m:sub>
                    </m:sSub>
                  </m:oMath>
                </a14:m>
                <a:r>
                  <a:rPr lang="en-US" sz="1800" dirty="0"/>
                  <a:t> ≤ δ}</a:t>
                </a:r>
              </a:p>
              <a:p>
                <a:pPr marL="0" indent="0" algn="just">
                  <a:buNone/>
                </a:pPr>
                <a:endParaRPr lang="en-US" sz="1800" dirty="0"/>
              </a:p>
              <a:p>
                <a:pPr algn="just">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The calculated raw p-values of the three hypotheses are,</a:t>
                </a:r>
              </a:p>
              <a:p>
                <a:pPr marL="0" indent="0" algn="just">
                  <a:buNone/>
                </a:pPr>
                <a:r>
                  <a:rPr lang="en-US" sz="1800" b="1"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sz="1800" b="1" i="1" smtClean="0">
                            <a:latin typeface="Cambria Math" panose="02040503050406030204" pitchFamily="18" charset="0"/>
                          </a:rPr>
                        </m:ctrlPr>
                      </m:sSubPr>
                      <m:e>
                        <m:r>
                          <a:rPr lang="en-US" sz="1800" b="1" i="1" smtClean="0">
                            <a:latin typeface="Cambria Math" panose="02040503050406030204" pitchFamily="18" charset="0"/>
                          </a:rPr>
                          <m:t>𝒑</m:t>
                        </m:r>
                      </m:e>
                      <m:sub>
                        <m:r>
                          <a:rPr lang="en-US" sz="1800" b="1" i="1">
                            <a:latin typeface="Cambria Math" panose="02040503050406030204" pitchFamily="18" charset="0"/>
                          </a:rPr>
                          <m:t>𝑳</m:t>
                        </m:r>
                      </m:sub>
                    </m:sSub>
                  </m:oMath>
                </a14:m>
                <a:r>
                  <a:rPr lang="en-US" sz="1800" b="1" dirty="0">
                    <a:latin typeface="Times New Roman" panose="02020603050405020304" pitchFamily="18" charset="0"/>
                    <a:cs typeface="Times New Roman" panose="02020603050405020304" pitchFamily="18" charset="0"/>
                  </a:rPr>
                  <a:t> = 0.047</a:t>
                </a:r>
              </a:p>
              <a:p>
                <a:pPr marL="0" indent="0" algn="just">
                  <a:buNone/>
                </a:pPr>
                <a:r>
                  <a:rPr lang="en-US" sz="1800" b="1"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sz="1800" b="1" i="1" smtClean="0">
                            <a:latin typeface="Cambria Math" panose="02040503050406030204" pitchFamily="18" charset="0"/>
                          </a:rPr>
                        </m:ctrlPr>
                      </m:sSubPr>
                      <m:e>
                        <m:r>
                          <a:rPr lang="en-US" sz="1800" b="1" i="1" smtClean="0">
                            <a:latin typeface="Cambria Math" panose="02040503050406030204" pitchFamily="18" charset="0"/>
                          </a:rPr>
                          <m:t>𝒑</m:t>
                        </m:r>
                      </m:e>
                      <m:sub>
                        <m:r>
                          <a:rPr lang="en-US" sz="1800" b="1" i="1" smtClean="0">
                            <a:latin typeface="Cambria Math" panose="02040503050406030204" pitchFamily="18" charset="0"/>
                          </a:rPr>
                          <m:t>𝑴</m:t>
                        </m:r>
                      </m:sub>
                    </m:sSub>
                  </m:oMath>
                </a14:m>
                <a:r>
                  <a:rPr lang="en-US" sz="1800" b="1" dirty="0">
                    <a:latin typeface="Times New Roman" panose="02020603050405020304" pitchFamily="18" charset="0"/>
                    <a:cs typeface="Times New Roman" panose="02020603050405020304" pitchFamily="18" charset="0"/>
                  </a:rPr>
                  <a:t> = 0.0167</a:t>
                </a:r>
              </a:p>
              <a:p>
                <a:pPr marL="0" indent="0" algn="just">
                  <a:buNone/>
                </a:pPr>
                <a:r>
                  <a:rPr lang="en-US" sz="1800" b="1"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sz="1800" b="1" i="1" smtClean="0">
                            <a:latin typeface="Cambria Math" panose="02040503050406030204" pitchFamily="18" charset="0"/>
                          </a:rPr>
                        </m:ctrlPr>
                      </m:sSubPr>
                      <m:e>
                        <m:r>
                          <a:rPr lang="en-US" sz="1800" b="1" i="1" smtClean="0">
                            <a:latin typeface="Cambria Math" panose="02040503050406030204" pitchFamily="18" charset="0"/>
                          </a:rPr>
                          <m:t>𝒑</m:t>
                        </m:r>
                      </m:e>
                      <m:sub>
                        <m:r>
                          <a:rPr lang="en-US" sz="1800" b="1" i="1" smtClean="0">
                            <a:latin typeface="Cambria Math" panose="02040503050406030204" pitchFamily="18" charset="0"/>
                          </a:rPr>
                          <m:t>𝑯</m:t>
                        </m:r>
                      </m:sub>
                    </m:sSub>
                  </m:oMath>
                </a14:m>
                <a:r>
                  <a:rPr lang="en-US" sz="1800" b="1" dirty="0">
                    <a:latin typeface="Times New Roman" panose="02020603050405020304" pitchFamily="18" charset="0"/>
                    <a:cs typeface="Times New Roman" panose="02020603050405020304" pitchFamily="18" charset="0"/>
                  </a:rPr>
                  <a:t> = 0.015</a:t>
                </a:r>
                <a:r>
                  <a:rPr lang="en-US" sz="1800" dirty="0">
                    <a:latin typeface="Times New Roman" panose="02020603050405020304" pitchFamily="18" charset="0"/>
                    <a:cs typeface="Times New Roman" panose="02020603050405020304" pitchFamily="18" charset="0"/>
                  </a:rPr>
                  <a:t> </a:t>
                </a:r>
              </a:p>
              <a:p>
                <a:pPr algn="just">
                  <a:buFont typeface="Wingdings" panose="05000000000000000000" pitchFamily="2" charset="2"/>
                  <a:buChar char="Ø"/>
                </a:pPr>
                <a:endParaRPr lang="en-US" sz="1800"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Ø"/>
                </a:pPr>
                <a:endParaRPr lang="en-US" sz="1800"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Ø"/>
                </a:pPr>
                <a:endParaRPr lang="en-US" sz="1800" dirty="0">
                  <a:latin typeface="Times New Roman" panose="02020603050405020304" pitchFamily="18" charset="0"/>
                  <a:cs typeface="Times New Roman" panose="02020603050405020304" pitchFamily="18" charset="0"/>
                </a:endParaRPr>
              </a:p>
            </p:txBody>
          </p:sp>
        </mc:Choice>
        <mc:Fallback xmlns="">
          <p:sp>
            <p:nvSpPr>
              <p:cNvPr id="13" name="Text Placeholder 12">
                <a:extLst>
                  <a:ext uri="{FF2B5EF4-FFF2-40B4-BE49-F238E27FC236}">
                    <a16:creationId xmlns:a16="http://schemas.microsoft.com/office/drawing/2014/main" id="{DE204AD9-FD28-2C1D-11B5-2E9D3B6C6D5E}"/>
                  </a:ext>
                </a:extLst>
              </p:cNvPr>
              <p:cNvSpPr>
                <a:spLocks noGrp="1" noRot="1" noChangeAspect="1" noMove="1" noResize="1" noEditPoints="1" noAdjustHandles="1" noChangeArrowheads="1" noChangeShapeType="1" noTextEdit="1"/>
              </p:cNvSpPr>
              <p:nvPr>
                <p:ph type="body" sz="quarter" idx="22"/>
              </p:nvPr>
            </p:nvSpPr>
            <p:spPr>
              <a:xfrm>
                <a:off x="301841" y="816745"/>
                <a:ext cx="11523447" cy="5513033"/>
              </a:xfrm>
              <a:blipFill>
                <a:blip r:embed="rId2"/>
                <a:stretch>
                  <a:fillRect b="-2102"/>
                </a:stretch>
              </a:blipFill>
            </p:spPr>
            <p:txBody>
              <a:bodyPr/>
              <a:lstStyle/>
              <a:p>
                <a:r>
                  <a:rPr lang="en-US">
                    <a:noFill/>
                  </a:rPr>
                  <a:t> </a:t>
                </a:r>
              </a:p>
            </p:txBody>
          </p:sp>
        </mc:Fallback>
      </mc:AlternateContent>
      <p:sp>
        <p:nvSpPr>
          <p:cNvPr id="10" name="Title 9">
            <a:extLst>
              <a:ext uri="{FF2B5EF4-FFF2-40B4-BE49-F238E27FC236}">
                <a16:creationId xmlns:a16="http://schemas.microsoft.com/office/drawing/2014/main" id="{A077C883-0FA6-4A9F-B893-68625B1A58C3}"/>
              </a:ext>
            </a:extLst>
          </p:cNvPr>
          <p:cNvSpPr>
            <a:spLocks noGrp="1"/>
          </p:cNvSpPr>
          <p:nvPr>
            <p:ph type="title"/>
          </p:nvPr>
        </p:nvSpPr>
        <p:spPr/>
        <p:txBody>
          <a:bodyPr/>
          <a:lstStyle/>
          <a:p>
            <a:r>
              <a:rPr lang="en-US" dirty="0"/>
              <a:t>Example: Case Study (Dose finding hypertension trial)</a:t>
            </a:r>
          </a:p>
        </p:txBody>
      </p:sp>
      <p:sp>
        <p:nvSpPr>
          <p:cNvPr id="2" name="Slide Number Placeholder 1">
            <a:extLst>
              <a:ext uri="{FF2B5EF4-FFF2-40B4-BE49-F238E27FC236}">
                <a16:creationId xmlns:a16="http://schemas.microsoft.com/office/drawing/2014/main" id="{86E9AD60-63E4-04CD-8685-1F5573FE903D}"/>
              </a:ext>
            </a:extLst>
          </p:cNvPr>
          <p:cNvSpPr>
            <a:spLocks noGrp="1"/>
          </p:cNvSpPr>
          <p:nvPr>
            <p:ph type="sldNum" sz="quarter" idx="21"/>
          </p:nvPr>
        </p:nvSpPr>
        <p:spPr/>
        <p:txBody>
          <a:bodyPr/>
          <a:lstStyle/>
          <a:p>
            <a:fld id="{997006E5-C7AA-4492-BE99-3C3768669B0A}" type="slidenum">
              <a:rPr lang="en-US" smtClean="0"/>
              <a:t>11</a:t>
            </a:fld>
            <a:endParaRPr lang="en-US"/>
          </a:p>
        </p:txBody>
      </p:sp>
    </p:spTree>
    <p:extLst>
      <p:ext uri="{BB962C8B-B14F-4D97-AF65-F5344CB8AC3E}">
        <p14:creationId xmlns:p14="http://schemas.microsoft.com/office/powerpoint/2010/main" val="613848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3" name="Text Placeholder 12">
                <a:extLst>
                  <a:ext uri="{FF2B5EF4-FFF2-40B4-BE49-F238E27FC236}">
                    <a16:creationId xmlns:a16="http://schemas.microsoft.com/office/drawing/2014/main" id="{CDC4B926-1279-C8DD-7D9D-E98EADF28CB5}"/>
                  </a:ext>
                </a:extLst>
              </p:cNvPr>
              <p:cNvSpPr>
                <a:spLocks noGrp="1"/>
              </p:cNvSpPr>
              <p:nvPr>
                <p:ph type="body" sz="quarter" idx="22"/>
              </p:nvPr>
            </p:nvSpPr>
            <p:spPr>
              <a:xfrm>
                <a:off x="330524" y="767919"/>
                <a:ext cx="11530952" cy="5513033"/>
              </a:xfrm>
            </p:spPr>
            <p:txBody>
              <a:bodyPr/>
              <a:lstStyle/>
              <a:p>
                <a:pPr algn="just">
                  <a:buFont typeface="Wingdings" panose="05000000000000000000" pitchFamily="2" charset="2"/>
                  <a:buChar char="Ø"/>
                </a:pPr>
                <a:r>
                  <a:rPr lang="en-US" sz="1900" dirty="0">
                    <a:latin typeface="Times New Roman" panose="02020603050405020304" pitchFamily="18" charset="0"/>
                    <a:cs typeface="Times New Roman" panose="02020603050405020304" pitchFamily="18" charset="0"/>
                  </a:rPr>
                  <a:t>Further, If we consider the weights as,</a:t>
                </a:r>
              </a:p>
              <a:p>
                <a:pPr marL="0" indent="0" algn="just">
                  <a:buNone/>
                </a:pPr>
                <a:r>
                  <a:rPr lang="en-US" sz="1900" b="1"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sz="1900" b="1" i="1" smtClean="0">
                            <a:latin typeface="Cambria Math" panose="02040503050406030204" pitchFamily="18" charset="0"/>
                          </a:rPr>
                        </m:ctrlPr>
                      </m:sSubPr>
                      <m:e>
                        <m:r>
                          <a:rPr lang="en-US" sz="1900" b="1" i="1">
                            <a:latin typeface="Cambria Math" panose="02040503050406030204" pitchFamily="18" charset="0"/>
                          </a:rPr>
                          <m:t>𝒘</m:t>
                        </m:r>
                      </m:e>
                      <m:sub>
                        <m:r>
                          <a:rPr lang="en-US" sz="1900" b="1" i="1">
                            <a:latin typeface="Cambria Math" panose="02040503050406030204" pitchFamily="18" charset="0"/>
                          </a:rPr>
                          <m:t>(</m:t>
                        </m:r>
                        <m:r>
                          <a:rPr lang="en-US" sz="1900" b="1" i="1" smtClean="0">
                            <a:latin typeface="Cambria Math" panose="02040503050406030204" pitchFamily="18" charset="0"/>
                          </a:rPr>
                          <m:t>𝑯</m:t>
                        </m:r>
                        <m:r>
                          <a:rPr lang="en-US" sz="1900" b="1" i="1">
                            <a:latin typeface="Cambria Math" panose="02040503050406030204" pitchFamily="18" charset="0"/>
                          </a:rPr>
                          <m:t>)</m:t>
                        </m:r>
                      </m:sub>
                    </m:sSub>
                  </m:oMath>
                </a14:m>
                <a:r>
                  <a:rPr lang="en-US" sz="1900" b="1" dirty="0">
                    <a:latin typeface="Times New Roman" panose="02020603050405020304" pitchFamily="18" charset="0"/>
                    <a:cs typeface="Times New Roman" panose="02020603050405020304" pitchFamily="18" charset="0"/>
                  </a:rPr>
                  <a:t> = 1/2, </a:t>
                </a:r>
                <a14:m>
                  <m:oMath xmlns:m="http://schemas.openxmlformats.org/officeDocument/2006/math">
                    <m:sSub>
                      <m:sSubPr>
                        <m:ctrlPr>
                          <a:rPr lang="en-US" sz="1900" b="1" i="1">
                            <a:latin typeface="Cambria Math" panose="02040503050406030204" pitchFamily="18" charset="0"/>
                          </a:rPr>
                        </m:ctrlPr>
                      </m:sSubPr>
                      <m:e>
                        <m:r>
                          <a:rPr lang="en-US" sz="1900" b="1" i="1">
                            <a:latin typeface="Cambria Math" panose="02040503050406030204" pitchFamily="18" charset="0"/>
                          </a:rPr>
                          <m:t>𝒘</m:t>
                        </m:r>
                      </m:e>
                      <m:sub>
                        <m:r>
                          <a:rPr lang="en-US" sz="1900" b="1" i="1">
                            <a:latin typeface="Cambria Math" panose="02040503050406030204" pitchFamily="18" charset="0"/>
                          </a:rPr>
                          <m:t>(</m:t>
                        </m:r>
                        <m:r>
                          <a:rPr lang="en-US" sz="1900" b="1" i="1" smtClean="0">
                            <a:latin typeface="Cambria Math" panose="02040503050406030204" pitchFamily="18" charset="0"/>
                          </a:rPr>
                          <m:t>𝑴</m:t>
                        </m:r>
                        <m:r>
                          <a:rPr lang="en-US" sz="1900" b="1" i="1">
                            <a:latin typeface="Cambria Math" panose="02040503050406030204" pitchFamily="18" charset="0"/>
                          </a:rPr>
                          <m:t>)</m:t>
                        </m:r>
                      </m:sub>
                    </m:sSub>
                  </m:oMath>
                </a14:m>
                <a:r>
                  <a:rPr lang="en-US" sz="1900" b="1" dirty="0">
                    <a:latin typeface="Times New Roman" panose="02020603050405020304" pitchFamily="18" charset="0"/>
                    <a:cs typeface="Times New Roman" panose="02020603050405020304" pitchFamily="18" charset="0"/>
                  </a:rPr>
                  <a:t> = 1/3, </a:t>
                </a:r>
                <a14:m>
                  <m:oMath xmlns:m="http://schemas.openxmlformats.org/officeDocument/2006/math">
                    <m:sSub>
                      <m:sSubPr>
                        <m:ctrlPr>
                          <a:rPr lang="en-US" sz="1900" b="1" i="1">
                            <a:latin typeface="Cambria Math" panose="02040503050406030204" pitchFamily="18" charset="0"/>
                          </a:rPr>
                        </m:ctrlPr>
                      </m:sSubPr>
                      <m:e>
                        <m:r>
                          <a:rPr lang="en-US" sz="1900" b="1" i="1">
                            <a:latin typeface="Cambria Math" panose="02040503050406030204" pitchFamily="18" charset="0"/>
                          </a:rPr>
                          <m:t>𝒘</m:t>
                        </m:r>
                      </m:e>
                      <m:sub>
                        <m:r>
                          <a:rPr lang="en-US" sz="1900" b="1" i="1">
                            <a:latin typeface="Cambria Math" panose="02040503050406030204" pitchFamily="18" charset="0"/>
                          </a:rPr>
                          <m:t>(</m:t>
                        </m:r>
                        <m:r>
                          <a:rPr lang="en-US" sz="1900" b="1" i="1" smtClean="0">
                            <a:latin typeface="Cambria Math" panose="02040503050406030204" pitchFamily="18" charset="0"/>
                          </a:rPr>
                          <m:t>𝑳</m:t>
                        </m:r>
                        <m:r>
                          <a:rPr lang="en-US" sz="1900" b="1" i="1">
                            <a:latin typeface="Cambria Math" panose="02040503050406030204" pitchFamily="18" charset="0"/>
                          </a:rPr>
                          <m:t>)</m:t>
                        </m:r>
                      </m:sub>
                    </m:sSub>
                  </m:oMath>
                </a14:m>
                <a:r>
                  <a:rPr lang="en-US" sz="1900" b="1" dirty="0">
                    <a:latin typeface="Times New Roman" panose="02020603050405020304" pitchFamily="18" charset="0"/>
                    <a:cs typeface="Times New Roman" panose="02020603050405020304" pitchFamily="18" charset="0"/>
                  </a:rPr>
                  <a:t> = 1/6.</a:t>
                </a:r>
              </a:p>
              <a:p>
                <a:pPr marL="0" indent="0" algn="just">
                  <a:buNone/>
                </a:pPr>
                <a:endParaRPr lang="en-US" sz="1900"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Ø"/>
                </a:pPr>
                <a:r>
                  <a:rPr lang="en-US" sz="1900" dirty="0">
                    <a:latin typeface="Times New Roman" panose="02020603050405020304" pitchFamily="18" charset="0"/>
                    <a:cs typeface="Times New Roman" panose="02020603050405020304" pitchFamily="18" charset="0"/>
                  </a:rPr>
                  <a:t>Also, If we consider the p-values from the case study 1 as,</a:t>
                </a:r>
              </a:p>
              <a:p>
                <a:pPr marL="0" indent="0" algn="just">
                  <a:buNone/>
                </a:pPr>
                <a:r>
                  <a:rPr lang="en-US" sz="1900" b="1"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sz="1900" b="1" i="1" smtClean="0">
                            <a:latin typeface="Cambria Math" panose="02040503050406030204" pitchFamily="18" charset="0"/>
                          </a:rPr>
                        </m:ctrlPr>
                      </m:sSubPr>
                      <m:e>
                        <m:r>
                          <a:rPr lang="en-US" sz="1900" b="1" i="1">
                            <a:latin typeface="Cambria Math" panose="02040503050406030204" pitchFamily="18" charset="0"/>
                          </a:rPr>
                          <m:t>𝒑</m:t>
                        </m:r>
                      </m:e>
                      <m:sub>
                        <m:r>
                          <a:rPr lang="en-US" sz="1900" b="1" i="1">
                            <a:latin typeface="Cambria Math" panose="02040503050406030204" pitchFamily="18" charset="0"/>
                          </a:rPr>
                          <m:t>(</m:t>
                        </m:r>
                        <m:r>
                          <a:rPr lang="en-US" sz="1900" b="1" i="1" smtClean="0">
                            <a:latin typeface="Cambria Math" panose="02040503050406030204" pitchFamily="18" charset="0"/>
                          </a:rPr>
                          <m:t>𝑯</m:t>
                        </m:r>
                        <m:r>
                          <a:rPr lang="en-US" sz="1900" b="1" i="1">
                            <a:latin typeface="Cambria Math" panose="02040503050406030204" pitchFamily="18" charset="0"/>
                          </a:rPr>
                          <m:t>)</m:t>
                        </m:r>
                      </m:sub>
                    </m:sSub>
                  </m:oMath>
                </a14:m>
                <a:r>
                  <a:rPr lang="de-DE" sz="1900" b="1" dirty="0">
                    <a:latin typeface="Times New Roman" panose="02020603050405020304" pitchFamily="18" charset="0"/>
                    <a:cs typeface="Times New Roman" panose="02020603050405020304" pitchFamily="18" charset="0"/>
                  </a:rPr>
                  <a:t> = 0.015, </a:t>
                </a:r>
                <a14:m>
                  <m:oMath xmlns:m="http://schemas.openxmlformats.org/officeDocument/2006/math">
                    <m:sSub>
                      <m:sSubPr>
                        <m:ctrlPr>
                          <a:rPr lang="en-US" sz="1900" b="1" i="1">
                            <a:latin typeface="Cambria Math" panose="02040503050406030204" pitchFamily="18" charset="0"/>
                          </a:rPr>
                        </m:ctrlPr>
                      </m:sSubPr>
                      <m:e>
                        <m:r>
                          <a:rPr lang="en-US" sz="1900" b="1" i="1">
                            <a:latin typeface="Cambria Math" panose="02040503050406030204" pitchFamily="18" charset="0"/>
                          </a:rPr>
                          <m:t>𝒑</m:t>
                        </m:r>
                      </m:e>
                      <m:sub>
                        <m:r>
                          <a:rPr lang="en-US" sz="1900" b="1" i="1">
                            <a:latin typeface="Cambria Math" panose="02040503050406030204" pitchFamily="18" charset="0"/>
                          </a:rPr>
                          <m:t>(</m:t>
                        </m:r>
                        <m:r>
                          <a:rPr lang="en-US" sz="1900" b="1" i="1" smtClean="0">
                            <a:latin typeface="Cambria Math" panose="02040503050406030204" pitchFamily="18" charset="0"/>
                          </a:rPr>
                          <m:t>𝑴</m:t>
                        </m:r>
                        <m:r>
                          <a:rPr lang="en-US" sz="1900" b="1" i="1">
                            <a:latin typeface="Cambria Math" panose="02040503050406030204" pitchFamily="18" charset="0"/>
                          </a:rPr>
                          <m:t>)</m:t>
                        </m:r>
                      </m:sub>
                    </m:sSub>
                  </m:oMath>
                </a14:m>
                <a:r>
                  <a:rPr lang="de-DE" sz="1900" b="1" dirty="0">
                    <a:latin typeface="Times New Roman" panose="02020603050405020304" pitchFamily="18" charset="0"/>
                    <a:cs typeface="Times New Roman" panose="02020603050405020304" pitchFamily="18" charset="0"/>
                  </a:rPr>
                  <a:t> = 0.0167, </a:t>
                </a:r>
                <a14:m>
                  <m:oMath xmlns:m="http://schemas.openxmlformats.org/officeDocument/2006/math">
                    <m:sSub>
                      <m:sSubPr>
                        <m:ctrlPr>
                          <a:rPr lang="en-US" sz="1900" b="1" i="1">
                            <a:latin typeface="Cambria Math" panose="02040503050406030204" pitchFamily="18" charset="0"/>
                          </a:rPr>
                        </m:ctrlPr>
                      </m:sSubPr>
                      <m:e>
                        <m:r>
                          <a:rPr lang="en-US" sz="1900" b="1" i="1">
                            <a:latin typeface="Cambria Math" panose="02040503050406030204" pitchFamily="18" charset="0"/>
                          </a:rPr>
                          <m:t>𝒑</m:t>
                        </m:r>
                      </m:e>
                      <m:sub>
                        <m:r>
                          <a:rPr lang="en-US" sz="1900" b="1" i="1">
                            <a:latin typeface="Cambria Math" panose="02040503050406030204" pitchFamily="18" charset="0"/>
                          </a:rPr>
                          <m:t>(</m:t>
                        </m:r>
                        <m:r>
                          <a:rPr lang="en-US" sz="1900" b="1" i="1" smtClean="0">
                            <a:latin typeface="Cambria Math" panose="02040503050406030204" pitchFamily="18" charset="0"/>
                          </a:rPr>
                          <m:t>𝑳</m:t>
                        </m:r>
                        <m:r>
                          <a:rPr lang="en-US" sz="1900" b="1" i="1">
                            <a:latin typeface="Cambria Math" panose="02040503050406030204" pitchFamily="18" charset="0"/>
                          </a:rPr>
                          <m:t>)</m:t>
                        </m:r>
                      </m:sub>
                    </m:sSub>
                  </m:oMath>
                </a14:m>
                <a:r>
                  <a:rPr lang="de-DE" sz="1900" b="1" dirty="0">
                    <a:latin typeface="Times New Roman" panose="02020603050405020304" pitchFamily="18" charset="0"/>
                    <a:cs typeface="Times New Roman" panose="02020603050405020304" pitchFamily="18" charset="0"/>
                  </a:rPr>
                  <a:t> = 0.047.</a:t>
                </a:r>
              </a:p>
              <a:p>
                <a:pPr>
                  <a:buFont typeface="Wingdings" panose="05000000000000000000" pitchFamily="2" charset="2"/>
                  <a:buChar char="Ø"/>
                </a:pPr>
                <a:endParaRPr lang="en-US" sz="1900" dirty="0">
                  <a:latin typeface="Times New Roman" panose="02020603050405020304" pitchFamily="18" charset="0"/>
                  <a:cs typeface="Times New Roman" panose="02020603050405020304" pitchFamily="18" charset="0"/>
                </a:endParaRPr>
              </a:p>
            </p:txBody>
          </p:sp>
        </mc:Choice>
        <mc:Fallback xmlns="">
          <p:sp>
            <p:nvSpPr>
              <p:cNvPr id="13" name="Text Placeholder 12">
                <a:extLst>
                  <a:ext uri="{FF2B5EF4-FFF2-40B4-BE49-F238E27FC236}">
                    <a16:creationId xmlns:a16="http://schemas.microsoft.com/office/drawing/2014/main" id="{CDC4B926-1279-C8DD-7D9D-E98EADF28CB5}"/>
                  </a:ext>
                </a:extLst>
              </p:cNvPr>
              <p:cNvSpPr>
                <a:spLocks noGrp="1" noRot="1" noChangeAspect="1" noMove="1" noResize="1" noEditPoints="1" noAdjustHandles="1" noChangeArrowheads="1" noChangeShapeType="1" noTextEdit="1"/>
              </p:cNvSpPr>
              <p:nvPr>
                <p:ph type="body" sz="quarter" idx="22"/>
              </p:nvPr>
            </p:nvSpPr>
            <p:spPr>
              <a:xfrm>
                <a:off x="330524" y="767919"/>
                <a:ext cx="11530952" cy="5513033"/>
              </a:xfrm>
              <a:blipFill>
                <a:blip r:embed="rId2"/>
                <a:stretch>
                  <a:fillRect/>
                </a:stretch>
              </a:blipFill>
            </p:spPr>
            <p:txBody>
              <a:bodyPr/>
              <a:lstStyle/>
              <a:p>
                <a:r>
                  <a:rPr lang="en-US">
                    <a:noFill/>
                  </a:rPr>
                  <a:t> </a:t>
                </a:r>
              </a:p>
            </p:txBody>
          </p:sp>
        </mc:Fallback>
      </mc:AlternateContent>
      <p:sp>
        <p:nvSpPr>
          <p:cNvPr id="10" name="Title 9">
            <a:extLst>
              <a:ext uri="{FF2B5EF4-FFF2-40B4-BE49-F238E27FC236}">
                <a16:creationId xmlns:a16="http://schemas.microsoft.com/office/drawing/2014/main" id="{45BD838C-008D-0DAE-72D4-2B7B4E3DB78B}"/>
              </a:ext>
            </a:extLst>
          </p:cNvPr>
          <p:cNvSpPr>
            <a:spLocks noGrp="1"/>
          </p:cNvSpPr>
          <p:nvPr>
            <p:ph type="title"/>
          </p:nvPr>
        </p:nvSpPr>
        <p:spPr>
          <a:xfrm>
            <a:off x="365125" y="88777"/>
            <a:ext cx="11672995" cy="590365"/>
          </a:xfrm>
        </p:spPr>
        <p:txBody>
          <a:bodyPr>
            <a:noAutofit/>
          </a:bodyPr>
          <a:lstStyle/>
          <a:p>
            <a:r>
              <a:rPr lang="en-US" sz="2400" dirty="0">
                <a:latin typeface="+mn-lt"/>
              </a:rPr>
              <a:t>Considering </a:t>
            </a:r>
            <a:r>
              <a:rPr lang="en-US" sz="2400" b="1" dirty="0">
                <a:latin typeface="+mn-lt"/>
              </a:rPr>
              <a:t>Fixed Sequence and Fallback Procedures using same case study</a:t>
            </a:r>
            <a:endParaRPr lang="en-US" sz="2400" dirty="0"/>
          </a:p>
        </p:txBody>
      </p:sp>
      <p:pic>
        <p:nvPicPr>
          <p:cNvPr id="36" name="Picture 35">
            <a:extLst>
              <a:ext uri="{FF2B5EF4-FFF2-40B4-BE49-F238E27FC236}">
                <a16:creationId xmlns:a16="http://schemas.microsoft.com/office/drawing/2014/main" id="{DED45B66-07B5-FD7D-A0E2-4E8F27AD63AE}"/>
              </a:ext>
            </a:extLst>
          </p:cNvPr>
          <p:cNvPicPr>
            <a:picLocks noChangeAspect="1"/>
          </p:cNvPicPr>
          <p:nvPr/>
        </p:nvPicPr>
        <p:blipFill>
          <a:blip r:embed="rId3"/>
          <a:stretch>
            <a:fillRect/>
          </a:stretch>
        </p:blipFill>
        <p:spPr>
          <a:xfrm>
            <a:off x="643583" y="2916315"/>
            <a:ext cx="4052701" cy="3364637"/>
          </a:xfrm>
          <a:prstGeom prst="rect">
            <a:avLst/>
          </a:prstGeom>
        </p:spPr>
      </p:pic>
      <p:sp>
        <p:nvSpPr>
          <p:cNvPr id="37" name="TextBox 36">
            <a:extLst>
              <a:ext uri="{FF2B5EF4-FFF2-40B4-BE49-F238E27FC236}">
                <a16:creationId xmlns:a16="http://schemas.microsoft.com/office/drawing/2014/main" id="{9295B78E-AF42-B639-EAFA-D38B43D686FE}"/>
              </a:ext>
            </a:extLst>
          </p:cNvPr>
          <p:cNvSpPr txBox="1"/>
          <p:nvPr/>
        </p:nvSpPr>
        <p:spPr>
          <a:xfrm>
            <a:off x="1311649" y="5477522"/>
            <a:ext cx="2716567" cy="426128"/>
          </a:xfrm>
          <a:prstGeom prst="rect">
            <a:avLst/>
          </a:prstGeom>
          <a:noFill/>
        </p:spPr>
        <p:txBody>
          <a:bodyPr wrap="square" lIns="180000" tIns="180000" rIns="180000" bIns="180000" rtlCol="0">
            <a:noAutofit/>
          </a:bodyPr>
          <a:lstStyle/>
          <a:p>
            <a:pPr algn="l">
              <a:spcBef>
                <a:spcPts val="300"/>
              </a:spcBef>
              <a:spcAft>
                <a:spcPts val="300"/>
              </a:spcAft>
              <a:buClr>
                <a:schemeClr val="tx2"/>
              </a:buClr>
              <a:buSzPct val="110000"/>
            </a:pPr>
            <a:r>
              <a:rPr lang="en-US" sz="2400" b="1" dirty="0"/>
              <a:t>Fixed Sequence</a:t>
            </a:r>
          </a:p>
        </p:txBody>
      </p:sp>
      <p:sp>
        <p:nvSpPr>
          <p:cNvPr id="42" name="TextBox 41">
            <a:extLst>
              <a:ext uri="{FF2B5EF4-FFF2-40B4-BE49-F238E27FC236}">
                <a16:creationId xmlns:a16="http://schemas.microsoft.com/office/drawing/2014/main" id="{77CF48F5-6961-AB6F-7865-A99BA5B6883C}"/>
              </a:ext>
            </a:extLst>
          </p:cNvPr>
          <p:cNvSpPr txBox="1"/>
          <p:nvPr/>
        </p:nvSpPr>
        <p:spPr>
          <a:xfrm>
            <a:off x="6975276" y="2400599"/>
            <a:ext cx="3285502" cy="426128"/>
          </a:xfrm>
          <a:prstGeom prst="rect">
            <a:avLst/>
          </a:prstGeom>
          <a:noFill/>
        </p:spPr>
        <p:txBody>
          <a:bodyPr wrap="square" lIns="180000" tIns="180000" rIns="180000" bIns="180000" rtlCol="0">
            <a:noAutofit/>
          </a:bodyPr>
          <a:lstStyle/>
          <a:p>
            <a:pPr algn="l">
              <a:spcBef>
                <a:spcPts val="300"/>
              </a:spcBef>
              <a:spcAft>
                <a:spcPts val="300"/>
              </a:spcAft>
              <a:buClr>
                <a:schemeClr val="tx2"/>
              </a:buClr>
              <a:buSzPct val="110000"/>
            </a:pPr>
            <a:r>
              <a:rPr lang="en-US" sz="2400" b="1" dirty="0"/>
              <a:t>Fallback Procedure</a:t>
            </a:r>
          </a:p>
        </p:txBody>
      </p:sp>
      <p:pic>
        <p:nvPicPr>
          <p:cNvPr id="46" name="Picture 45">
            <a:extLst>
              <a:ext uri="{FF2B5EF4-FFF2-40B4-BE49-F238E27FC236}">
                <a16:creationId xmlns:a16="http://schemas.microsoft.com/office/drawing/2014/main" id="{2193F7CE-677D-E706-0196-CF8CA37FD9B3}"/>
              </a:ext>
            </a:extLst>
          </p:cNvPr>
          <p:cNvPicPr>
            <a:picLocks noChangeAspect="1"/>
          </p:cNvPicPr>
          <p:nvPr/>
        </p:nvPicPr>
        <p:blipFill>
          <a:blip r:embed="rId4"/>
          <a:stretch>
            <a:fillRect/>
          </a:stretch>
        </p:blipFill>
        <p:spPr>
          <a:xfrm>
            <a:off x="5209331" y="2917897"/>
            <a:ext cx="6339086" cy="3361471"/>
          </a:xfrm>
          <a:prstGeom prst="rect">
            <a:avLst/>
          </a:prstGeom>
        </p:spPr>
      </p:pic>
      <p:sp>
        <p:nvSpPr>
          <p:cNvPr id="2" name="Slide Number Placeholder 1">
            <a:extLst>
              <a:ext uri="{FF2B5EF4-FFF2-40B4-BE49-F238E27FC236}">
                <a16:creationId xmlns:a16="http://schemas.microsoft.com/office/drawing/2014/main" id="{D90DF710-6446-8465-C9B6-C51DD52B4F85}"/>
              </a:ext>
            </a:extLst>
          </p:cNvPr>
          <p:cNvSpPr>
            <a:spLocks noGrp="1"/>
          </p:cNvSpPr>
          <p:nvPr>
            <p:ph type="sldNum" sz="quarter" idx="21"/>
          </p:nvPr>
        </p:nvSpPr>
        <p:spPr/>
        <p:txBody>
          <a:bodyPr/>
          <a:lstStyle/>
          <a:p>
            <a:fld id="{997006E5-C7AA-4492-BE99-3C3768669B0A}" type="slidenum">
              <a:rPr lang="en-US" smtClean="0"/>
              <a:t>12</a:t>
            </a:fld>
            <a:endParaRPr lang="en-US"/>
          </a:p>
        </p:txBody>
      </p:sp>
    </p:spTree>
    <p:extLst>
      <p:ext uri="{BB962C8B-B14F-4D97-AF65-F5344CB8AC3E}">
        <p14:creationId xmlns:p14="http://schemas.microsoft.com/office/powerpoint/2010/main" val="712357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3" name="Text Placeholder 12">
                <a:extLst>
                  <a:ext uri="{FF2B5EF4-FFF2-40B4-BE49-F238E27FC236}">
                    <a16:creationId xmlns:a16="http://schemas.microsoft.com/office/drawing/2014/main" id="{DA821496-4173-E502-5571-BA3E06F89579}"/>
                  </a:ext>
                </a:extLst>
              </p:cNvPr>
              <p:cNvSpPr>
                <a:spLocks noGrp="1"/>
              </p:cNvSpPr>
              <p:nvPr>
                <p:ph type="body" sz="quarter" idx="22"/>
              </p:nvPr>
            </p:nvSpPr>
            <p:spPr>
              <a:xfrm>
                <a:off x="365125" y="870011"/>
                <a:ext cx="11460163" cy="5406501"/>
              </a:xfrm>
            </p:spPr>
            <p:txBody>
              <a:bodyPr/>
              <a:lstStyle/>
              <a:p>
                <a:pPr marL="285750" indent="-285750" algn="just">
                  <a:spcBef>
                    <a:spcPts val="300"/>
                  </a:spcBef>
                  <a:spcAft>
                    <a:spcPts val="300"/>
                  </a:spcAft>
                  <a:buClr>
                    <a:schemeClr val="tx2"/>
                  </a:buClr>
                  <a:buSzPct val="110000"/>
                  <a:buFont typeface="Wingdings" panose="05000000000000000000" pitchFamily="2" charset="2"/>
                  <a:buChar char="Ø"/>
                </a:pPr>
                <a:r>
                  <a:rPr lang="en-US" sz="1900" dirty="0">
                    <a:latin typeface="Times New Roman" panose="02020603050405020304" pitchFamily="18" charset="0"/>
                    <a:cs typeface="Times New Roman" panose="02020603050405020304" pitchFamily="18" charset="0"/>
                  </a:rPr>
                  <a:t>Chain procedures (Bretz et al.,) are similar to the fallback procedure in the sense that weights are pre-assigned to each hypothesis in a multiplicity problem, and it applies alpha </a:t>
                </a:r>
                <a:r>
                  <a:rPr lang="en-US" sz="1900" b="0" i="0" dirty="0">
                    <a:effectLst/>
                    <a:latin typeface="Times New Roman" panose="02020603050405020304" pitchFamily="18" charset="0"/>
                    <a:cs typeface="Times New Roman" panose="02020603050405020304" pitchFamily="18" charset="0"/>
                  </a:rPr>
                  <a:t>propagation rules to ensure that the Type I error rate is controlled.</a:t>
                </a:r>
                <a:endParaRPr lang="en-US" sz="1900" dirty="0">
                  <a:latin typeface="Times New Roman" panose="02020603050405020304" pitchFamily="18" charset="0"/>
                  <a:cs typeface="Times New Roman" panose="02020603050405020304" pitchFamily="18" charset="0"/>
                </a:endParaRPr>
              </a:p>
              <a:p>
                <a:pPr marL="285750" indent="-285750" algn="just">
                  <a:spcBef>
                    <a:spcPts val="300"/>
                  </a:spcBef>
                  <a:spcAft>
                    <a:spcPts val="300"/>
                  </a:spcAft>
                  <a:buClr>
                    <a:schemeClr val="tx2"/>
                  </a:buClr>
                  <a:buSzPct val="110000"/>
                  <a:buFont typeface="Wingdings" panose="05000000000000000000" pitchFamily="2" charset="2"/>
                  <a:buChar char="Ø"/>
                </a:pPr>
                <a:r>
                  <a:rPr lang="en-US" sz="1900" dirty="0">
                    <a:latin typeface="Times New Roman" panose="02020603050405020304" pitchFamily="18" charset="0"/>
                    <a:cs typeface="Times New Roman" panose="02020603050405020304" pitchFamily="18" charset="0"/>
                  </a:rPr>
                  <a:t>For example, suppose that in the dose-finding hypertension trial, the high dose is likely to be more efficacious than the medium and low doses, but that the efficacy of the medium dose is likely to be very similar to the low dose.</a:t>
                </a:r>
              </a:p>
              <a:p>
                <a:pPr marL="0" indent="0">
                  <a:spcBef>
                    <a:spcPts val="300"/>
                  </a:spcBef>
                  <a:spcAft>
                    <a:spcPts val="300"/>
                  </a:spcAft>
                  <a:buClr>
                    <a:schemeClr val="tx2"/>
                  </a:buClr>
                  <a:buSzPct val="110000"/>
                  <a:buNone/>
                </a:pPr>
                <a:r>
                  <a:rPr lang="en-US" sz="1900" dirty="0">
                    <a:latin typeface="Times New Roman" panose="02020603050405020304" pitchFamily="18" charset="0"/>
                    <a:cs typeface="Times New Roman" panose="02020603050405020304" pitchFamily="18" charset="0"/>
                  </a:rPr>
                  <a:t>                                          </a:t>
                </a:r>
                <a:r>
                  <a:rPr lang="en-US" sz="1900" b="1" dirty="0">
                    <a:latin typeface="Times New Roman" panose="02020603050405020304" pitchFamily="18" charset="0"/>
                    <a:cs typeface="Times New Roman" panose="02020603050405020304" pitchFamily="18" charset="0"/>
                  </a:rPr>
                  <a:t>Hypothesis weights </a:t>
                </a:r>
                <a14:m>
                  <m:oMath xmlns:m="http://schemas.openxmlformats.org/officeDocument/2006/math">
                    <m:sSub>
                      <m:sSubPr>
                        <m:ctrlPr>
                          <a:rPr lang="en-US" sz="1900" b="1" i="1" smtClean="0">
                            <a:latin typeface="Cambria Math" panose="02040503050406030204" pitchFamily="18" charset="0"/>
                          </a:rPr>
                        </m:ctrlPr>
                      </m:sSubPr>
                      <m:e>
                        <m:r>
                          <a:rPr lang="en-US" sz="1900" b="1" i="1" smtClean="0">
                            <a:latin typeface="Cambria Math" panose="02040503050406030204" pitchFamily="18" charset="0"/>
                          </a:rPr>
                          <m:t>𝒘</m:t>
                        </m:r>
                      </m:e>
                      <m:sub>
                        <m:r>
                          <a:rPr lang="en-US" sz="1900" b="1" i="1" smtClean="0">
                            <a:latin typeface="Cambria Math" panose="02040503050406030204" pitchFamily="18" charset="0"/>
                          </a:rPr>
                          <m:t>𝑯</m:t>
                        </m:r>
                      </m:sub>
                    </m:sSub>
                  </m:oMath>
                </a14:m>
                <a:r>
                  <a:rPr lang="en-US" sz="1900" b="1" dirty="0">
                    <a:latin typeface="Times New Roman" panose="02020603050405020304" pitchFamily="18" charset="0"/>
                    <a:cs typeface="Times New Roman" panose="02020603050405020304" pitchFamily="18" charset="0"/>
                  </a:rPr>
                  <a:t> = 1/2, </a:t>
                </a:r>
                <a14:m>
                  <m:oMath xmlns:m="http://schemas.openxmlformats.org/officeDocument/2006/math">
                    <m:sSub>
                      <m:sSubPr>
                        <m:ctrlPr>
                          <a:rPr lang="en-US" sz="1900" b="1" i="1">
                            <a:latin typeface="Cambria Math" panose="02040503050406030204" pitchFamily="18" charset="0"/>
                          </a:rPr>
                        </m:ctrlPr>
                      </m:sSubPr>
                      <m:e>
                        <m:r>
                          <a:rPr lang="en-US" sz="1900" b="1" i="1">
                            <a:latin typeface="Cambria Math" panose="02040503050406030204" pitchFamily="18" charset="0"/>
                          </a:rPr>
                          <m:t>𝒘</m:t>
                        </m:r>
                      </m:e>
                      <m:sub>
                        <m:r>
                          <a:rPr lang="en-US" sz="1900" b="1" i="1" smtClean="0">
                            <a:latin typeface="Cambria Math" panose="02040503050406030204" pitchFamily="18" charset="0"/>
                          </a:rPr>
                          <m:t>𝑴</m:t>
                        </m:r>
                      </m:sub>
                    </m:sSub>
                  </m:oMath>
                </a14:m>
                <a:r>
                  <a:rPr lang="en-US" sz="1900" b="1" dirty="0">
                    <a:latin typeface="Times New Roman" panose="02020603050405020304" pitchFamily="18" charset="0"/>
                    <a:cs typeface="Times New Roman" panose="02020603050405020304" pitchFamily="18" charset="0"/>
                  </a:rPr>
                  <a:t> = 1/4, and </a:t>
                </a:r>
                <a14:m>
                  <m:oMath xmlns:m="http://schemas.openxmlformats.org/officeDocument/2006/math">
                    <m:sSub>
                      <m:sSubPr>
                        <m:ctrlPr>
                          <a:rPr lang="en-US" sz="1900" b="1" i="1">
                            <a:latin typeface="Cambria Math" panose="02040503050406030204" pitchFamily="18" charset="0"/>
                          </a:rPr>
                        </m:ctrlPr>
                      </m:sSubPr>
                      <m:e>
                        <m:r>
                          <a:rPr lang="en-US" sz="1900" b="1" i="1">
                            <a:latin typeface="Cambria Math" panose="02040503050406030204" pitchFamily="18" charset="0"/>
                          </a:rPr>
                          <m:t>𝒘</m:t>
                        </m:r>
                      </m:e>
                      <m:sub>
                        <m:r>
                          <a:rPr lang="en-US" sz="1900" b="1" i="1" smtClean="0">
                            <a:latin typeface="Cambria Math" panose="02040503050406030204" pitchFamily="18" charset="0"/>
                          </a:rPr>
                          <m:t>𝑳</m:t>
                        </m:r>
                      </m:sub>
                    </m:sSub>
                  </m:oMath>
                </a14:m>
                <a:r>
                  <a:rPr lang="en-US" sz="1900" b="1" dirty="0">
                    <a:latin typeface="Times New Roman" panose="02020603050405020304" pitchFamily="18" charset="0"/>
                    <a:cs typeface="Times New Roman" panose="02020603050405020304" pitchFamily="18" charset="0"/>
                  </a:rPr>
                  <a:t> = 1/4</a:t>
                </a:r>
              </a:p>
              <a:p>
                <a:pPr marL="0" indent="0" algn="just">
                  <a:spcBef>
                    <a:spcPts val="300"/>
                  </a:spcBef>
                  <a:spcAft>
                    <a:spcPts val="300"/>
                  </a:spcAft>
                  <a:buClr>
                    <a:schemeClr val="tx2"/>
                  </a:buClr>
                  <a:buSzPct val="110000"/>
                  <a:buNone/>
                </a:pPr>
                <a:r>
                  <a:rPr lang="en-US" sz="1900" b="1" dirty="0">
                    <a:latin typeface="Times New Roman" panose="02020603050405020304" pitchFamily="18" charset="0"/>
                    <a:cs typeface="Times New Roman" panose="02020603050405020304" pitchFamily="18" charset="0"/>
                  </a:rPr>
                  <a:t>            Resulting initial significance levels for the three hypotheses are then given by α/2, α/4, and α/4.</a:t>
                </a:r>
              </a:p>
              <a:p>
                <a:pPr marL="0" indent="0" algn="just">
                  <a:buNone/>
                </a:pPr>
                <a:r>
                  <a:rPr lang="en-US" sz="1900" b="1" dirty="0">
                    <a:latin typeface="Times New Roman" panose="02020603050405020304" pitchFamily="18" charset="0"/>
                    <a:cs typeface="Times New Roman" panose="02020603050405020304" pitchFamily="18" charset="0"/>
                  </a:rPr>
                  <a:t>                       The prespecified transition parameters are </a:t>
                </a:r>
                <a14:m>
                  <m:oMath xmlns:m="http://schemas.openxmlformats.org/officeDocument/2006/math">
                    <m:sSub>
                      <m:sSubPr>
                        <m:ctrlPr>
                          <a:rPr lang="en-US" sz="1900" b="1" i="1" smtClean="0">
                            <a:latin typeface="Cambria Math" panose="02040503050406030204" pitchFamily="18" charset="0"/>
                          </a:rPr>
                        </m:ctrlPr>
                      </m:sSubPr>
                      <m:e>
                        <m:r>
                          <a:rPr lang="en-US" sz="1900" b="1" i="1" smtClean="0">
                            <a:latin typeface="Cambria Math" panose="02040503050406030204" pitchFamily="18" charset="0"/>
                          </a:rPr>
                          <m:t>𝒈</m:t>
                        </m:r>
                      </m:e>
                      <m:sub>
                        <m:r>
                          <a:rPr lang="en-US" sz="1900" b="1" i="1" smtClean="0">
                            <a:latin typeface="Cambria Math" panose="02040503050406030204" pitchFamily="18" charset="0"/>
                          </a:rPr>
                          <m:t>𝑯𝑴</m:t>
                        </m:r>
                      </m:sub>
                    </m:sSub>
                  </m:oMath>
                </a14:m>
                <a:r>
                  <a:rPr lang="en-US" sz="1900" b="1" dirty="0">
                    <a:latin typeface="Times New Roman" panose="02020603050405020304" pitchFamily="18" charset="0"/>
                    <a:cs typeface="Times New Roman" panose="02020603050405020304" pitchFamily="18" charset="0"/>
                  </a:rPr>
                  <a:t> = 1/2, </a:t>
                </a:r>
                <a14:m>
                  <m:oMath xmlns:m="http://schemas.openxmlformats.org/officeDocument/2006/math">
                    <m:sSub>
                      <m:sSubPr>
                        <m:ctrlPr>
                          <a:rPr lang="en-US" sz="1900" b="1" i="1">
                            <a:latin typeface="Cambria Math" panose="02040503050406030204" pitchFamily="18" charset="0"/>
                          </a:rPr>
                        </m:ctrlPr>
                      </m:sSubPr>
                      <m:e>
                        <m:r>
                          <a:rPr lang="en-US" sz="1900" b="1" i="1" smtClean="0">
                            <a:latin typeface="Cambria Math" panose="02040503050406030204" pitchFamily="18" charset="0"/>
                          </a:rPr>
                          <m:t>𝒈</m:t>
                        </m:r>
                      </m:e>
                      <m:sub>
                        <m:r>
                          <a:rPr lang="en-US" sz="1900" b="1" i="1" smtClean="0">
                            <a:latin typeface="Cambria Math" panose="02040503050406030204" pitchFamily="18" charset="0"/>
                          </a:rPr>
                          <m:t>𝑯𝑳</m:t>
                        </m:r>
                      </m:sub>
                    </m:sSub>
                  </m:oMath>
                </a14:m>
                <a:r>
                  <a:rPr lang="en-US" sz="1900" b="1" dirty="0">
                    <a:latin typeface="Times New Roman" panose="02020603050405020304" pitchFamily="18" charset="0"/>
                    <a:cs typeface="Times New Roman" panose="02020603050405020304" pitchFamily="18" charset="0"/>
                  </a:rPr>
                  <a:t> = 1/2 and </a:t>
                </a:r>
                <a14:m>
                  <m:oMath xmlns:m="http://schemas.openxmlformats.org/officeDocument/2006/math">
                    <m:sSub>
                      <m:sSubPr>
                        <m:ctrlPr>
                          <a:rPr lang="en-US" sz="1900" b="1" i="1">
                            <a:latin typeface="Cambria Math" panose="02040503050406030204" pitchFamily="18" charset="0"/>
                          </a:rPr>
                        </m:ctrlPr>
                      </m:sSubPr>
                      <m:e>
                        <m:r>
                          <a:rPr lang="en-US" sz="1900" b="1" i="1" smtClean="0">
                            <a:latin typeface="Cambria Math" panose="02040503050406030204" pitchFamily="18" charset="0"/>
                          </a:rPr>
                          <m:t>𝒈</m:t>
                        </m:r>
                      </m:e>
                      <m:sub>
                        <m:r>
                          <a:rPr lang="en-US" sz="1900" b="1" i="1" smtClean="0">
                            <a:latin typeface="Cambria Math" panose="02040503050406030204" pitchFamily="18" charset="0"/>
                          </a:rPr>
                          <m:t>𝑳</m:t>
                        </m:r>
                        <m:r>
                          <a:rPr lang="en-US" sz="1900" b="1" i="1">
                            <a:latin typeface="Cambria Math" panose="02040503050406030204" pitchFamily="18" charset="0"/>
                          </a:rPr>
                          <m:t>𝑴</m:t>
                        </m:r>
                      </m:sub>
                    </m:sSub>
                  </m:oMath>
                </a14:m>
                <a:r>
                  <a:rPr lang="en-US" sz="1900" b="1" dirty="0">
                    <a:latin typeface="Times New Roman" panose="02020603050405020304" pitchFamily="18" charset="0"/>
                    <a:cs typeface="Times New Roman" panose="02020603050405020304" pitchFamily="18" charset="0"/>
                  </a:rPr>
                  <a:t> = 1</a:t>
                </a:r>
              </a:p>
              <a:p>
                <a:pPr>
                  <a:buFont typeface="Wingdings" panose="05000000000000000000" pitchFamily="2" charset="2"/>
                  <a:buChar char="Ø"/>
                </a:pPr>
                <a:endParaRPr lang="en-US" sz="1900" dirty="0"/>
              </a:p>
            </p:txBody>
          </p:sp>
        </mc:Choice>
        <mc:Fallback xmlns="">
          <p:sp>
            <p:nvSpPr>
              <p:cNvPr id="13" name="Text Placeholder 12">
                <a:extLst>
                  <a:ext uri="{FF2B5EF4-FFF2-40B4-BE49-F238E27FC236}">
                    <a16:creationId xmlns:a16="http://schemas.microsoft.com/office/drawing/2014/main" id="{DA821496-4173-E502-5571-BA3E06F89579}"/>
                  </a:ext>
                </a:extLst>
              </p:cNvPr>
              <p:cNvSpPr>
                <a:spLocks noGrp="1" noRot="1" noChangeAspect="1" noMove="1" noResize="1" noEditPoints="1" noAdjustHandles="1" noChangeArrowheads="1" noChangeShapeType="1" noTextEdit="1"/>
              </p:cNvSpPr>
              <p:nvPr>
                <p:ph type="body" sz="quarter" idx="22"/>
              </p:nvPr>
            </p:nvSpPr>
            <p:spPr>
              <a:xfrm>
                <a:off x="365125" y="870011"/>
                <a:ext cx="11460163" cy="5406501"/>
              </a:xfrm>
              <a:blipFill>
                <a:blip r:embed="rId2"/>
                <a:stretch>
                  <a:fillRect/>
                </a:stretch>
              </a:blipFill>
            </p:spPr>
            <p:txBody>
              <a:bodyPr/>
              <a:lstStyle/>
              <a:p>
                <a:r>
                  <a:rPr lang="en-US">
                    <a:noFill/>
                  </a:rPr>
                  <a:t> </a:t>
                </a:r>
              </a:p>
            </p:txBody>
          </p:sp>
        </mc:Fallback>
      </mc:AlternateContent>
      <p:sp>
        <p:nvSpPr>
          <p:cNvPr id="10" name="Title 9">
            <a:extLst>
              <a:ext uri="{FF2B5EF4-FFF2-40B4-BE49-F238E27FC236}">
                <a16:creationId xmlns:a16="http://schemas.microsoft.com/office/drawing/2014/main" id="{4FF54FF2-B223-DD85-324A-33F0B2B0D175}"/>
              </a:ext>
            </a:extLst>
          </p:cNvPr>
          <p:cNvSpPr>
            <a:spLocks noGrp="1"/>
          </p:cNvSpPr>
          <p:nvPr>
            <p:ph type="title"/>
          </p:nvPr>
        </p:nvSpPr>
        <p:spPr/>
        <p:txBody>
          <a:bodyPr>
            <a:noAutofit/>
          </a:bodyPr>
          <a:lstStyle/>
          <a:p>
            <a:r>
              <a:rPr lang="en-US" sz="3000" b="1" dirty="0">
                <a:solidFill>
                  <a:schemeClr val="tx2"/>
                </a:solidFill>
              </a:rPr>
              <a:t>Chain based Graphical Procedure</a:t>
            </a:r>
            <a:endParaRPr lang="en-US" sz="3000" dirty="0"/>
          </a:p>
        </p:txBody>
      </p:sp>
      <p:pic>
        <p:nvPicPr>
          <p:cNvPr id="14" name="Picture 13">
            <a:extLst>
              <a:ext uri="{FF2B5EF4-FFF2-40B4-BE49-F238E27FC236}">
                <a16:creationId xmlns:a16="http://schemas.microsoft.com/office/drawing/2014/main" id="{82DC132C-D454-DC00-5D1C-010C94AF693B}"/>
              </a:ext>
            </a:extLst>
          </p:cNvPr>
          <p:cNvPicPr>
            <a:picLocks noChangeAspect="1"/>
          </p:cNvPicPr>
          <p:nvPr/>
        </p:nvPicPr>
        <p:blipFill>
          <a:blip r:embed="rId3"/>
          <a:stretch>
            <a:fillRect/>
          </a:stretch>
        </p:blipFill>
        <p:spPr>
          <a:xfrm>
            <a:off x="3563025" y="4108652"/>
            <a:ext cx="3651438" cy="2070206"/>
          </a:xfrm>
          <a:prstGeom prst="rect">
            <a:avLst/>
          </a:prstGeom>
        </p:spPr>
      </p:pic>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57AD12A-B482-2791-5FD8-7EDCF1113E79}"/>
                  </a:ext>
                </a:extLst>
              </p:cNvPr>
              <p:cNvSpPr txBox="1"/>
              <p:nvPr/>
            </p:nvSpPr>
            <p:spPr>
              <a:xfrm>
                <a:off x="7249398" y="4315418"/>
                <a:ext cx="4587535" cy="923330"/>
              </a:xfrm>
              <a:prstGeom prst="rect">
                <a:avLst/>
              </a:prstGeom>
              <a:noFill/>
            </p:spPr>
            <p:txBody>
              <a:bodyPr wrap="square">
                <a:spAutoFit/>
              </a:bodyPr>
              <a:lstStyle/>
              <a:p>
                <a:pPr algn="just"/>
                <a:r>
                  <a:rPr lang="en-US" sz="1800" dirty="0">
                    <a:latin typeface="Times New Roman" panose="02020603050405020304" pitchFamily="18" charset="0"/>
                    <a:cs typeface="Times New Roman" panose="02020603050405020304" pitchFamily="18" charset="0"/>
                  </a:rPr>
                  <a:t>The calculated raw p-values of the three hypotheses are,</a:t>
                </a:r>
              </a:p>
              <a:p>
                <a:pPr marL="0" indent="0" algn="just">
                  <a:buNone/>
                </a:pPr>
                <a:r>
                  <a:rPr lang="en-US" sz="1800" b="1"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sz="1800" b="1" i="1" smtClean="0">
                            <a:latin typeface="Cambria Math" panose="02040503050406030204" pitchFamily="18" charset="0"/>
                          </a:rPr>
                        </m:ctrlPr>
                      </m:sSubPr>
                      <m:e>
                        <m:r>
                          <a:rPr lang="en-US" sz="1800" b="1" i="1" smtClean="0">
                            <a:latin typeface="Cambria Math" panose="02040503050406030204" pitchFamily="18" charset="0"/>
                          </a:rPr>
                          <m:t>𝒑</m:t>
                        </m:r>
                      </m:e>
                      <m:sub>
                        <m:r>
                          <a:rPr lang="en-US" sz="1800" b="1" i="1" smtClean="0">
                            <a:latin typeface="Cambria Math" panose="02040503050406030204" pitchFamily="18" charset="0"/>
                          </a:rPr>
                          <m:t>𝑯</m:t>
                        </m:r>
                      </m:sub>
                    </m:sSub>
                  </m:oMath>
                </a14:m>
                <a:r>
                  <a:rPr lang="de-DE" sz="1800" b="1" dirty="0">
                    <a:latin typeface="Times New Roman" panose="02020603050405020304" pitchFamily="18" charset="0"/>
                    <a:cs typeface="Times New Roman" panose="02020603050405020304" pitchFamily="18" charset="0"/>
                  </a:rPr>
                  <a:t> = 0.017, </a:t>
                </a:r>
                <a14:m>
                  <m:oMath xmlns:m="http://schemas.openxmlformats.org/officeDocument/2006/math">
                    <m:sSub>
                      <m:sSubPr>
                        <m:ctrlPr>
                          <a:rPr lang="en-US" sz="1800" b="1" i="1">
                            <a:latin typeface="Cambria Math" panose="02040503050406030204" pitchFamily="18" charset="0"/>
                          </a:rPr>
                        </m:ctrlPr>
                      </m:sSubPr>
                      <m:e>
                        <m:r>
                          <a:rPr lang="en-US" sz="1800" b="1" i="1" smtClean="0">
                            <a:latin typeface="Cambria Math" panose="02040503050406030204" pitchFamily="18" charset="0"/>
                          </a:rPr>
                          <m:t>𝒑</m:t>
                        </m:r>
                      </m:e>
                      <m:sub>
                        <m:r>
                          <a:rPr lang="en-US" sz="1800" b="1" i="1" smtClean="0">
                            <a:latin typeface="Cambria Math" panose="02040503050406030204" pitchFamily="18" charset="0"/>
                          </a:rPr>
                          <m:t>𝑴</m:t>
                        </m:r>
                      </m:sub>
                    </m:sSub>
                  </m:oMath>
                </a14:m>
                <a:r>
                  <a:rPr lang="de-DE" sz="1800" b="1" dirty="0">
                    <a:latin typeface="Times New Roman" panose="02020603050405020304" pitchFamily="18" charset="0"/>
                    <a:cs typeface="Times New Roman" panose="02020603050405020304" pitchFamily="18" charset="0"/>
                  </a:rPr>
                  <a:t> = 0.026, </a:t>
                </a:r>
                <a14:m>
                  <m:oMath xmlns:m="http://schemas.openxmlformats.org/officeDocument/2006/math">
                    <m:sSub>
                      <m:sSubPr>
                        <m:ctrlPr>
                          <a:rPr lang="en-US" sz="1800" b="1" i="1" smtClean="0">
                            <a:latin typeface="Cambria Math" panose="02040503050406030204" pitchFamily="18" charset="0"/>
                          </a:rPr>
                        </m:ctrlPr>
                      </m:sSubPr>
                      <m:e>
                        <m:r>
                          <a:rPr lang="en-US" sz="1800" b="1" i="1" smtClean="0">
                            <a:latin typeface="Cambria Math" panose="02040503050406030204" pitchFamily="18" charset="0"/>
                          </a:rPr>
                          <m:t>𝒑</m:t>
                        </m:r>
                      </m:e>
                      <m:sub>
                        <m:r>
                          <a:rPr lang="en-US" sz="1800" b="1" i="1" smtClean="0">
                            <a:latin typeface="Cambria Math" panose="02040503050406030204" pitchFamily="18" charset="0"/>
                          </a:rPr>
                          <m:t>𝑳</m:t>
                        </m:r>
                      </m:sub>
                    </m:sSub>
                  </m:oMath>
                </a14:m>
                <a:r>
                  <a:rPr lang="de-DE" sz="1800" b="1" dirty="0">
                    <a:latin typeface="Times New Roman" panose="02020603050405020304" pitchFamily="18" charset="0"/>
                    <a:cs typeface="Times New Roman" panose="02020603050405020304" pitchFamily="18" charset="0"/>
                  </a:rPr>
                  <a:t> = 0.022.</a:t>
                </a:r>
                <a:endParaRPr lang="en-US" sz="1800" b="1" dirty="0">
                  <a:latin typeface="Times New Roman" panose="02020603050405020304" pitchFamily="18" charset="0"/>
                  <a:cs typeface="Times New Roman" panose="02020603050405020304" pitchFamily="18" charset="0"/>
                </a:endParaRPr>
              </a:p>
            </p:txBody>
          </p:sp>
        </mc:Choice>
        <mc:Fallback xmlns="">
          <p:sp>
            <p:nvSpPr>
              <p:cNvPr id="3" name="TextBox 2">
                <a:extLst>
                  <a:ext uri="{FF2B5EF4-FFF2-40B4-BE49-F238E27FC236}">
                    <a16:creationId xmlns:a16="http://schemas.microsoft.com/office/drawing/2014/main" id="{A57AD12A-B482-2791-5FD8-7EDCF1113E79}"/>
                  </a:ext>
                </a:extLst>
              </p:cNvPr>
              <p:cNvSpPr txBox="1">
                <a:spLocks noRot="1" noChangeAspect="1" noMove="1" noResize="1" noEditPoints="1" noAdjustHandles="1" noChangeArrowheads="1" noChangeShapeType="1" noTextEdit="1"/>
              </p:cNvSpPr>
              <p:nvPr/>
            </p:nvSpPr>
            <p:spPr>
              <a:xfrm>
                <a:off x="7249398" y="4315418"/>
                <a:ext cx="4587535" cy="923330"/>
              </a:xfrm>
              <a:prstGeom prst="rect">
                <a:avLst/>
              </a:prstGeom>
              <a:blipFill>
                <a:blip r:embed="rId4"/>
                <a:stretch>
                  <a:fillRect l="-1062" t="-3974" r="-1062" b="-9934"/>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19A9DB48-E2A0-AF1B-A60A-C40F402567FE}"/>
              </a:ext>
            </a:extLst>
          </p:cNvPr>
          <p:cNvSpPr>
            <a:spLocks noGrp="1"/>
          </p:cNvSpPr>
          <p:nvPr>
            <p:ph type="sldNum" sz="quarter" idx="21"/>
          </p:nvPr>
        </p:nvSpPr>
        <p:spPr/>
        <p:txBody>
          <a:bodyPr/>
          <a:lstStyle/>
          <a:p>
            <a:fld id="{997006E5-C7AA-4492-BE99-3C3768669B0A}" type="slidenum">
              <a:rPr lang="en-US" smtClean="0"/>
              <a:t>13</a:t>
            </a:fld>
            <a:endParaRPr lang="en-US"/>
          </a:p>
        </p:txBody>
      </p:sp>
    </p:spTree>
    <p:extLst>
      <p:ext uri="{BB962C8B-B14F-4D97-AF65-F5344CB8AC3E}">
        <p14:creationId xmlns:p14="http://schemas.microsoft.com/office/powerpoint/2010/main" val="11181254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2AA253E2-2AEF-0F2E-A4F1-E27D9409CC34}"/>
                  </a:ext>
                </a:extLst>
              </p:cNvPr>
              <p:cNvSpPr>
                <a:spLocks noGrp="1"/>
              </p:cNvSpPr>
              <p:nvPr>
                <p:ph type="body" sz="quarter" idx="22"/>
              </p:nvPr>
            </p:nvSpPr>
            <p:spPr>
              <a:xfrm>
                <a:off x="532658" y="763480"/>
                <a:ext cx="11150355" cy="5468644"/>
              </a:xfrm>
            </p:spPr>
            <p:txBody>
              <a:bodyPr/>
              <a:lstStyle/>
              <a:p>
                <a:pPr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Starting with the first hypothesis that is high dose,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𝐻</m:t>
                        </m:r>
                      </m:e>
                      <m:sub>
                        <m:r>
                          <a:rPr lang="en-US" sz="2000" b="0" i="1" smtClean="0">
                            <a:latin typeface="Cambria Math" panose="02040503050406030204" pitchFamily="18" charset="0"/>
                          </a:rPr>
                          <m:t>𝐻</m:t>
                        </m:r>
                      </m:sub>
                    </m:sSub>
                  </m:oMath>
                </a14:m>
                <a:r>
                  <a:rPr lang="en-US" sz="2000" dirty="0">
                    <a:latin typeface="Times New Roman" panose="02020603050405020304" pitchFamily="18" charset="0"/>
                    <a:cs typeface="Times New Roman" panose="02020603050405020304" pitchFamily="18" charset="0"/>
                  </a:rPr>
                  <a:t> can be rejected at the two-sided α = 0.05 since </a:t>
                </a:r>
                <a14:m>
                  <m:oMath xmlns:m="http://schemas.openxmlformats.org/officeDocument/2006/math">
                    <m:sSub>
                      <m:sSubPr>
                        <m:ctrlPr>
                          <a:rPr lang="en-US" sz="2000" i="1">
                            <a:latin typeface="Cambria Math" panose="02040503050406030204" pitchFamily="18" charset="0"/>
                          </a:rPr>
                        </m:ctrlPr>
                      </m:sSubPr>
                      <m:e>
                        <m:r>
                          <a:rPr lang="en-US" sz="2000" b="0" i="1" smtClean="0">
                            <a:latin typeface="Cambria Math" panose="02040503050406030204" pitchFamily="18" charset="0"/>
                          </a:rPr>
                          <m:t>𝑝</m:t>
                        </m:r>
                      </m:e>
                      <m:sub>
                        <m:r>
                          <a:rPr lang="en-US" sz="2000" b="0" i="1">
                            <a:latin typeface="Cambria Math" panose="02040503050406030204" pitchFamily="18" charset="0"/>
                          </a:rPr>
                          <m:t>𝐻</m:t>
                        </m:r>
                      </m:sub>
                    </m:sSub>
                  </m:oMath>
                </a14:m>
                <a:r>
                  <a:rPr lang="en-US" sz="2000" dirty="0">
                    <a:latin typeface="Times New Roman" panose="02020603050405020304" pitchFamily="18" charset="0"/>
                    <a:cs typeface="Times New Roman" panose="02020603050405020304" pitchFamily="18" charset="0"/>
                  </a:rPr>
                  <a:t> ≤ α/2 = 0.025. Now its error rate can be split between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𝐻</m:t>
                        </m:r>
                      </m:e>
                      <m:sub>
                        <m:r>
                          <a:rPr lang="en-US" sz="2000" b="0" i="1" smtClean="0">
                            <a:latin typeface="Cambria Math" panose="02040503050406030204" pitchFamily="18" charset="0"/>
                          </a:rPr>
                          <m:t>𝑀</m:t>
                        </m:r>
                      </m:sub>
                    </m:sSub>
                  </m:oMath>
                </a14:m>
                <a:r>
                  <a:rPr lang="en-US" sz="2000" dirty="0">
                    <a:latin typeface="Times New Roman" panose="02020603050405020304" pitchFamily="18" charset="0"/>
                    <a:cs typeface="Times New Roman" panose="02020603050405020304" pitchFamily="18" charset="0"/>
                  </a:rPr>
                  <a:t> 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𝐻</m:t>
                        </m:r>
                      </m:e>
                      <m:sub>
                        <m:r>
                          <a:rPr lang="en-US" sz="2000" b="0" i="1" smtClean="0">
                            <a:latin typeface="Cambria Math" panose="02040503050406030204" pitchFamily="18" charset="0"/>
                          </a:rPr>
                          <m:t>𝐿</m:t>
                        </m:r>
                      </m:sub>
                    </m:sSub>
                  </m:oMath>
                </a14:m>
                <a:r>
                  <a:rPr lang="en-US" sz="2000" dirty="0">
                    <a:latin typeface="Times New Roman" panose="02020603050405020304" pitchFamily="18" charset="0"/>
                    <a:cs typeface="Times New Roman" panose="02020603050405020304" pitchFamily="18" charset="0"/>
                  </a:rPr>
                  <a:t> based on the prespecified transition parameters </a:t>
                </a:r>
                <a14:m>
                  <m:oMath xmlns:m="http://schemas.openxmlformats.org/officeDocument/2006/math">
                    <m:sSub>
                      <m:sSubPr>
                        <m:ctrlPr>
                          <a:rPr lang="en-US" sz="2000" i="1">
                            <a:latin typeface="Cambria Math" panose="02040503050406030204" pitchFamily="18" charset="0"/>
                          </a:rPr>
                        </m:ctrlPr>
                      </m:sSubPr>
                      <m:e>
                        <m:r>
                          <a:rPr lang="en-US" sz="2000" b="0" i="1" smtClean="0">
                            <a:latin typeface="Cambria Math" panose="02040503050406030204" pitchFamily="18" charset="0"/>
                          </a:rPr>
                          <m:t>𝑔</m:t>
                        </m:r>
                      </m:e>
                      <m:sub>
                        <m:r>
                          <a:rPr lang="en-US" sz="2000" i="1">
                            <a:latin typeface="Cambria Math" panose="02040503050406030204" pitchFamily="18" charset="0"/>
                          </a:rPr>
                          <m:t>𝐻</m:t>
                        </m:r>
                        <m:r>
                          <a:rPr lang="en-US" sz="2000" b="0" i="1" smtClean="0">
                            <a:latin typeface="Cambria Math" panose="02040503050406030204" pitchFamily="18" charset="0"/>
                          </a:rPr>
                          <m:t>𝑀</m:t>
                        </m:r>
                      </m:sub>
                    </m:sSub>
                  </m:oMath>
                </a14:m>
                <a:r>
                  <a:rPr lang="en-US" sz="2000" dirty="0">
                    <a:latin typeface="Times New Roman" panose="02020603050405020304" pitchFamily="18" charset="0"/>
                    <a:cs typeface="Times New Roman" panose="02020603050405020304" pitchFamily="18" charset="0"/>
                  </a:rPr>
                  <a:t> = </a:t>
                </a:r>
                <a14:m>
                  <m:oMath xmlns:m="http://schemas.openxmlformats.org/officeDocument/2006/math">
                    <m:sSub>
                      <m:sSubPr>
                        <m:ctrlPr>
                          <a:rPr lang="en-US" sz="2000" i="1">
                            <a:latin typeface="Cambria Math" panose="02040503050406030204" pitchFamily="18" charset="0"/>
                          </a:rPr>
                        </m:ctrlPr>
                      </m:sSubPr>
                      <m:e>
                        <m:r>
                          <a:rPr lang="en-US" sz="2000" b="0" i="1" smtClean="0">
                            <a:latin typeface="Cambria Math" panose="02040503050406030204" pitchFamily="18" charset="0"/>
                          </a:rPr>
                          <m:t>𝑔</m:t>
                        </m:r>
                      </m:e>
                      <m:sub>
                        <m:r>
                          <a:rPr lang="en-US" sz="2000" i="1">
                            <a:latin typeface="Cambria Math" panose="02040503050406030204" pitchFamily="18" charset="0"/>
                          </a:rPr>
                          <m:t>𝐻</m:t>
                        </m:r>
                        <m:r>
                          <a:rPr lang="en-US" sz="2000" b="0" i="1" smtClean="0">
                            <a:latin typeface="Cambria Math" panose="02040503050406030204" pitchFamily="18" charset="0"/>
                          </a:rPr>
                          <m:t>𝐿</m:t>
                        </m:r>
                      </m:sub>
                    </m:sSub>
                  </m:oMath>
                </a14:m>
                <a:r>
                  <a:rPr lang="en-US" sz="2000" dirty="0">
                    <a:latin typeface="Times New Roman" panose="02020603050405020304" pitchFamily="18" charset="0"/>
                    <a:cs typeface="Times New Roman" panose="02020603050405020304" pitchFamily="18" charset="0"/>
                  </a:rPr>
                  <a:t> = 1/2.</a:t>
                </a:r>
              </a:p>
              <a:p>
                <a:pPr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The weights and transition parameters can then be updated as shown here,</a:t>
                </a:r>
              </a:p>
              <a:p>
                <a:pPr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The hypothesis </a:t>
                </a:r>
                <a14:m>
                  <m:oMath xmlns:m="http://schemas.openxmlformats.org/officeDocument/2006/math">
                    <m:sSub>
                      <m:sSubPr>
                        <m:ctrlPr>
                          <a:rPr lang="en-US" sz="2000" i="1" smtClean="0">
                            <a:latin typeface="Cambria Math" panose="02040503050406030204" pitchFamily="18" charset="0"/>
                          </a:rPr>
                        </m:ctrlPr>
                      </m:sSubPr>
                      <m:e>
                        <m:r>
                          <a:rPr lang="en-US" sz="2000" i="1">
                            <a:latin typeface="Cambria Math" panose="02040503050406030204" pitchFamily="18" charset="0"/>
                          </a:rPr>
                          <m:t>𝐻</m:t>
                        </m:r>
                      </m:e>
                      <m:sub>
                        <m:r>
                          <a:rPr lang="en-US" sz="2000" b="0" i="1" smtClean="0">
                            <a:latin typeface="Cambria Math" panose="02040503050406030204" pitchFamily="18" charset="0"/>
                          </a:rPr>
                          <m:t>𝑀</m:t>
                        </m:r>
                      </m:sub>
                    </m:sSub>
                  </m:oMath>
                </a14:m>
                <a:r>
                  <a:rPr lang="en-US" sz="2000" dirty="0">
                    <a:latin typeface="Times New Roman" panose="02020603050405020304" pitchFamily="18" charset="0"/>
                    <a:cs typeface="Times New Roman" panose="02020603050405020304" pitchFamily="18" charset="0"/>
                  </a:rPr>
                  <a:t> can now be tested at the significance level α/2 = 0.025 but fails to be rejected at this step since </a:t>
                </a:r>
                <a14:m>
                  <m:oMath xmlns:m="http://schemas.openxmlformats.org/officeDocument/2006/math">
                    <m:sSub>
                      <m:sSubPr>
                        <m:ctrlPr>
                          <a:rPr lang="en-US" sz="2000" i="1">
                            <a:latin typeface="Cambria Math" panose="02040503050406030204" pitchFamily="18" charset="0"/>
                          </a:rPr>
                        </m:ctrlPr>
                      </m:sSubPr>
                      <m:e>
                        <m:r>
                          <a:rPr lang="en-US" sz="2000" b="0" i="1" smtClean="0">
                            <a:latin typeface="Cambria Math" panose="02040503050406030204" pitchFamily="18" charset="0"/>
                          </a:rPr>
                          <m:t>𝑝</m:t>
                        </m:r>
                      </m:e>
                      <m:sub>
                        <m:r>
                          <a:rPr lang="en-US" sz="2000" i="1">
                            <a:latin typeface="Cambria Math" panose="02040503050406030204" pitchFamily="18" charset="0"/>
                          </a:rPr>
                          <m:t>𝑀</m:t>
                        </m:r>
                      </m:sub>
                    </m:sSub>
                  </m:oMath>
                </a14:m>
                <a:r>
                  <a:rPr lang="en-US" sz="2000" dirty="0">
                    <a:latin typeface="Times New Roman" panose="02020603050405020304" pitchFamily="18" charset="0"/>
                    <a:cs typeface="Times New Roman" panose="02020603050405020304" pitchFamily="18" charset="0"/>
                  </a:rPr>
                  <a:t> = 0.026.</a:t>
                </a:r>
              </a:p>
              <a:p>
                <a:pPr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The hypothesis </a:t>
                </a:r>
                <a14:m>
                  <m:oMath xmlns:m="http://schemas.openxmlformats.org/officeDocument/2006/math">
                    <m:sSub>
                      <m:sSubPr>
                        <m:ctrlPr>
                          <a:rPr lang="en-US" sz="2000" i="1" smtClean="0">
                            <a:latin typeface="Cambria Math" panose="02040503050406030204" pitchFamily="18" charset="0"/>
                          </a:rPr>
                        </m:ctrlPr>
                      </m:sSubPr>
                      <m:e>
                        <m:r>
                          <a:rPr lang="en-US" sz="2000" i="1">
                            <a:latin typeface="Cambria Math" panose="02040503050406030204" pitchFamily="18" charset="0"/>
                          </a:rPr>
                          <m:t>𝐻</m:t>
                        </m:r>
                      </m:e>
                      <m:sub>
                        <m:r>
                          <a:rPr lang="en-US" sz="2000" b="0" i="1" smtClean="0">
                            <a:latin typeface="Cambria Math" panose="02040503050406030204" pitchFamily="18" charset="0"/>
                          </a:rPr>
                          <m:t>𝐿</m:t>
                        </m:r>
                      </m:sub>
                    </m:sSub>
                  </m:oMath>
                </a14:m>
                <a:r>
                  <a:rPr lang="en-US" sz="2000" dirty="0">
                    <a:latin typeface="Times New Roman" panose="02020603050405020304" pitchFamily="18" charset="0"/>
                    <a:cs typeface="Times New Roman" panose="02020603050405020304" pitchFamily="18" charset="0"/>
                  </a:rPr>
                  <a:t> is tested at the same significance level α/2 and is successfully rejected because </a:t>
                </a:r>
                <a:br>
                  <a:rPr lang="en-US" sz="2000" dirty="0">
                    <a:latin typeface="Times New Roman" panose="02020603050405020304" pitchFamily="18" charset="0"/>
                    <a:cs typeface="Times New Roman" panose="02020603050405020304" pitchFamily="18" charset="0"/>
                  </a:rPr>
                </a:br>
                <a14:m>
                  <m:oMath xmlns:m="http://schemas.openxmlformats.org/officeDocument/2006/math">
                    <m:sSub>
                      <m:sSubPr>
                        <m:ctrlPr>
                          <a:rPr lang="en-US" sz="2000" i="1">
                            <a:latin typeface="Cambria Math" panose="02040503050406030204" pitchFamily="18" charset="0"/>
                          </a:rPr>
                        </m:ctrlPr>
                      </m:sSubPr>
                      <m:e>
                        <m:r>
                          <a:rPr lang="en-US" sz="2000" b="0" i="1" smtClean="0">
                            <a:latin typeface="Cambria Math" panose="02040503050406030204" pitchFamily="18" charset="0"/>
                          </a:rPr>
                          <m:t>𝑝</m:t>
                        </m:r>
                      </m:e>
                      <m:sub>
                        <m:r>
                          <a:rPr lang="en-US" sz="2000" i="1">
                            <a:latin typeface="Cambria Math" panose="02040503050406030204" pitchFamily="18" charset="0"/>
                          </a:rPr>
                          <m:t>𝐿</m:t>
                        </m:r>
                      </m:sub>
                    </m:sSub>
                  </m:oMath>
                </a14:m>
                <a:r>
                  <a:rPr lang="en-US" sz="2000" dirty="0">
                    <a:latin typeface="Times New Roman" panose="02020603050405020304" pitchFamily="18" charset="0"/>
                    <a:cs typeface="Times New Roman" panose="02020603050405020304" pitchFamily="18" charset="0"/>
                  </a:rPr>
                  <a:t> = 0.022 ≤ 0.025.</a:t>
                </a:r>
              </a:p>
              <a:p>
                <a:pPr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Since the chain procedure rejects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𝐻</m:t>
                        </m:r>
                      </m:e>
                      <m:sub>
                        <m:r>
                          <a:rPr lang="en-US" sz="2000" b="0" i="1" smtClean="0">
                            <a:latin typeface="Cambria Math" panose="02040503050406030204" pitchFamily="18" charset="0"/>
                          </a:rPr>
                          <m:t>𝐿</m:t>
                        </m:r>
                      </m:sub>
                    </m:sSub>
                  </m:oMath>
                </a14:m>
                <a:r>
                  <a:rPr lang="en-US" sz="2000" dirty="0">
                    <a:latin typeface="Times New Roman" panose="02020603050405020304" pitchFamily="18" charset="0"/>
                    <a:cs typeface="Times New Roman" panose="02020603050405020304" pitchFamily="18" charset="0"/>
                  </a:rPr>
                  <a:t>, the error rate released after this rejection is carried forward to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𝐻</m:t>
                        </m:r>
                      </m:e>
                      <m:sub>
                        <m:r>
                          <a:rPr lang="en-US" sz="2000" i="1">
                            <a:latin typeface="Cambria Math" panose="02040503050406030204" pitchFamily="18" charset="0"/>
                          </a:rPr>
                          <m:t>𝑀</m:t>
                        </m:r>
                      </m:sub>
                    </m:sSub>
                  </m:oMath>
                </a14:m>
                <a:r>
                  <a:rPr lang="en-US" sz="2000" dirty="0">
                    <a:latin typeface="Times New Roman" panose="02020603050405020304" pitchFamily="18" charset="0"/>
                    <a:cs typeface="Times New Roman" panose="02020603050405020304" pitchFamily="18" charset="0"/>
                  </a:rPr>
                  <a:t>, and its weight </a:t>
                </a:r>
                <a14:m>
                  <m:oMath xmlns:m="http://schemas.openxmlformats.org/officeDocument/2006/math">
                    <m:sSub>
                      <m:sSubPr>
                        <m:ctrlPr>
                          <a:rPr lang="en-US" sz="2000" i="1">
                            <a:latin typeface="Cambria Math" panose="02040503050406030204" pitchFamily="18" charset="0"/>
                          </a:rPr>
                        </m:ctrlPr>
                      </m:sSubPr>
                      <m:e>
                        <m:r>
                          <a:rPr lang="en-US" sz="2000" b="0" i="1" smtClean="0">
                            <a:latin typeface="Cambria Math" panose="02040503050406030204" pitchFamily="18" charset="0"/>
                          </a:rPr>
                          <m:t>𝑊</m:t>
                        </m:r>
                      </m:e>
                      <m:sub>
                        <m:r>
                          <a:rPr lang="en-US" sz="2000" i="1">
                            <a:latin typeface="Cambria Math" panose="02040503050406030204" pitchFamily="18" charset="0"/>
                          </a:rPr>
                          <m:t>𝑀</m:t>
                        </m:r>
                      </m:sub>
                    </m:sSub>
                  </m:oMath>
                </a14:m>
                <a:r>
                  <a:rPr lang="en-US" sz="2000" dirty="0">
                    <a:latin typeface="Times New Roman" panose="02020603050405020304" pitchFamily="18" charset="0"/>
                    <a:cs typeface="Times New Roman" panose="02020603050405020304" pitchFamily="18" charset="0"/>
                  </a:rPr>
                  <a:t> is updated. As a result,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𝑊</m:t>
                        </m:r>
                      </m:e>
                      <m:sub>
                        <m:r>
                          <a:rPr lang="en-US" sz="2000" b="0" i="1" smtClean="0">
                            <a:latin typeface="Cambria Math" panose="02040503050406030204" pitchFamily="18" charset="0"/>
                          </a:rPr>
                          <m:t>𝑀</m:t>
                        </m:r>
                      </m:sub>
                    </m:sSub>
                  </m:oMath>
                </a14:m>
                <a:r>
                  <a:rPr lang="en-US" sz="2000" dirty="0">
                    <a:latin typeface="Times New Roman" panose="02020603050405020304" pitchFamily="18" charset="0"/>
                    <a:cs typeface="Times New Roman" panose="02020603050405020304" pitchFamily="18" charset="0"/>
                  </a:rPr>
                  <a:t> can be tested at the full α level and is finally rejected since </a:t>
                </a:r>
                <a14:m>
                  <m:oMath xmlns:m="http://schemas.openxmlformats.org/officeDocument/2006/math">
                    <m:sSub>
                      <m:sSubPr>
                        <m:ctrlPr>
                          <a:rPr lang="en-US" sz="2000" i="1">
                            <a:latin typeface="Cambria Math" panose="02040503050406030204" pitchFamily="18" charset="0"/>
                          </a:rPr>
                        </m:ctrlPr>
                      </m:sSubPr>
                      <m:e>
                        <m:r>
                          <a:rPr lang="en-US" sz="2000" b="0" i="1" smtClean="0">
                            <a:latin typeface="Cambria Math" panose="02040503050406030204" pitchFamily="18" charset="0"/>
                          </a:rPr>
                          <m:t>𝑝</m:t>
                        </m:r>
                      </m:e>
                      <m:sub>
                        <m:r>
                          <a:rPr lang="en-US" sz="2000" i="1">
                            <a:latin typeface="Cambria Math" panose="02040503050406030204" pitchFamily="18" charset="0"/>
                          </a:rPr>
                          <m:t>𝑀</m:t>
                        </m:r>
                      </m:sub>
                    </m:sSub>
                  </m:oMath>
                </a14:m>
                <a:r>
                  <a:rPr lang="en-US" sz="2000" dirty="0">
                    <a:latin typeface="Times New Roman" panose="02020603050405020304" pitchFamily="18" charset="0"/>
                    <a:cs typeface="Times New Roman" panose="02020603050405020304" pitchFamily="18" charset="0"/>
                  </a:rPr>
                  <a:t> = 0.026 ≤ 0.05. </a:t>
                </a:r>
              </a:p>
            </p:txBody>
          </p:sp>
        </mc:Choice>
        <mc:Fallback xmlns="">
          <p:sp>
            <p:nvSpPr>
              <p:cNvPr id="2" name="Text Placeholder 1">
                <a:extLst>
                  <a:ext uri="{FF2B5EF4-FFF2-40B4-BE49-F238E27FC236}">
                    <a16:creationId xmlns:a16="http://schemas.microsoft.com/office/drawing/2014/main" id="{2AA253E2-2AEF-0F2E-A4F1-E27D9409CC34}"/>
                  </a:ext>
                </a:extLst>
              </p:cNvPr>
              <p:cNvSpPr>
                <a:spLocks noGrp="1" noRot="1" noChangeAspect="1" noMove="1" noResize="1" noEditPoints="1" noAdjustHandles="1" noChangeArrowheads="1" noChangeShapeType="1" noTextEdit="1"/>
              </p:cNvSpPr>
              <p:nvPr>
                <p:ph type="body" sz="quarter" idx="22"/>
              </p:nvPr>
            </p:nvSpPr>
            <p:spPr>
              <a:xfrm>
                <a:off x="532658" y="763480"/>
                <a:ext cx="11150355" cy="5468644"/>
              </a:xfrm>
              <a:blipFill>
                <a:blip r:embed="rId2"/>
                <a:stretch>
                  <a:fillRect b="-892"/>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D15CEE39-6DC3-10A8-E43E-173AC68BAF12}"/>
              </a:ext>
            </a:extLst>
          </p:cNvPr>
          <p:cNvPicPr>
            <a:picLocks noChangeAspect="1"/>
          </p:cNvPicPr>
          <p:nvPr/>
        </p:nvPicPr>
        <p:blipFill>
          <a:blip r:embed="rId3"/>
          <a:stretch>
            <a:fillRect/>
          </a:stretch>
        </p:blipFill>
        <p:spPr>
          <a:xfrm>
            <a:off x="8746502" y="1988598"/>
            <a:ext cx="2679062" cy="863353"/>
          </a:xfrm>
          <a:prstGeom prst="rect">
            <a:avLst/>
          </a:prstGeom>
        </p:spPr>
      </p:pic>
      <p:sp>
        <p:nvSpPr>
          <p:cNvPr id="3" name="Slide Number Placeholder 2">
            <a:extLst>
              <a:ext uri="{FF2B5EF4-FFF2-40B4-BE49-F238E27FC236}">
                <a16:creationId xmlns:a16="http://schemas.microsoft.com/office/drawing/2014/main" id="{57F6D3E2-2F97-640B-7A3E-0A51EE37F10A}"/>
              </a:ext>
            </a:extLst>
          </p:cNvPr>
          <p:cNvSpPr>
            <a:spLocks noGrp="1"/>
          </p:cNvSpPr>
          <p:nvPr>
            <p:ph type="sldNum" sz="quarter" idx="21"/>
          </p:nvPr>
        </p:nvSpPr>
        <p:spPr/>
        <p:txBody>
          <a:bodyPr/>
          <a:lstStyle/>
          <a:p>
            <a:fld id="{997006E5-C7AA-4492-BE99-3C3768669B0A}" type="slidenum">
              <a:rPr lang="en-US" smtClean="0"/>
              <a:t>14</a:t>
            </a:fld>
            <a:endParaRPr lang="en-US"/>
          </a:p>
        </p:txBody>
      </p:sp>
    </p:spTree>
    <p:extLst>
      <p:ext uri="{BB962C8B-B14F-4D97-AF65-F5344CB8AC3E}">
        <p14:creationId xmlns:p14="http://schemas.microsoft.com/office/powerpoint/2010/main" val="26861745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7A7D666-5CE9-2F6E-C2D1-E58B7B31786C}"/>
              </a:ext>
            </a:extLst>
          </p:cNvPr>
          <p:cNvPicPr>
            <a:picLocks noChangeAspect="1"/>
          </p:cNvPicPr>
          <p:nvPr/>
        </p:nvPicPr>
        <p:blipFill>
          <a:blip r:embed="rId2"/>
          <a:stretch>
            <a:fillRect/>
          </a:stretch>
        </p:blipFill>
        <p:spPr>
          <a:xfrm>
            <a:off x="2221925" y="2752078"/>
            <a:ext cx="7748149" cy="2956430"/>
          </a:xfrm>
          <a:prstGeom prst="rect">
            <a:avLst/>
          </a:prstGeom>
        </p:spPr>
      </p:pic>
      <p:sp>
        <p:nvSpPr>
          <p:cNvPr id="10" name="TextBox 9">
            <a:extLst>
              <a:ext uri="{FF2B5EF4-FFF2-40B4-BE49-F238E27FC236}">
                <a16:creationId xmlns:a16="http://schemas.microsoft.com/office/drawing/2014/main" id="{6A87853E-5E54-A512-09BB-E65A0E1F374E}"/>
              </a:ext>
            </a:extLst>
          </p:cNvPr>
          <p:cNvSpPr txBox="1"/>
          <p:nvPr/>
        </p:nvSpPr>
        <p:spPr>
          <a:xfrm>
            <a:off x="4655750" y="2079247"/>
            <a:ext cx="2880499" cy="426128"/>
          </a:xfrm>
          <a:prstGeom prst="rect">
            <a:avLst/>
          </a:prstGeom>
          <a:noFill/>
        </p:spPr>
        <p:txBody>
          <a:bodyPr wrap="square" lIns="180000" tIns="180000" rIns="180000" bIns="180000" rtlCol="0">
            <a:noAutofit/>
          </a:bodyPr>
          <a:lstStyle/>
          <a:p>
            <a:pPr algn="l">
              <a:spcBef>
                <a:spcPts val="300"/>
              </a:spcBef>
              <a:spcAft>
                <a:spcPts val="300"/>
              </a:spcAft>
              <a:buClr>
                <a:schemeClr val="tx2"/>
              </a:buClr>
              <a:buSzPct val="110000"/>
            </a:pPr>
            <a:r>
              <a:rPr lang="en-US" sz="2400" b="1" dirty="0"/>
              <a:t>Chain Procedure</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A568B4C6-357A-9222-4627-B1F546F2EB96}"/>
                  </a:ext>
                </a:extLst>
              </p:cNvPr>
              <p:cNvSpPr txBox="1"/>
              <p:nvPr/>
            </p:nvSpPr>
            <p:spPr>
              <a:xfrm>
                <a:off x="523783" y="878889"/>
                <a:ext cx="9907480" cy="887767"/>
              </a:xfrm>
              <a:prstGeom prst="rect">
                <a:avLst/>
              </a:prstGeom>
              <a:noFill/>
            </p:spPr>
            <p:txBody>
              <a:bodyPr wrap="square" lIns="180000" tIns="180000" rIns="180000" bIns="180000" rtlCol="0">
                <a:noAutofit/>
              </a:bodyPr>
              <a:lstStyle/>
              <a:p>
                <a:pPr algn="just"/>
                <a:r>
                  <a:rPr lang="en-US" sz="2000" dirty="0">
                    <a:latin typeface="Times New Roman" panose="02020603050405020304" pitchFamily="18" charset="0"/>
                    <a:cs typeface="Times New Roman" panose="02020603050405020304" pitchFamily="18" charset="0"/>
                  </a:rPr>
                  <a:t>The calculated raw p-values of the three hypotheses are,</a:t>
                </a:r>
              </a:p>
              <a:p>
                <a:pPr marL="0" indent="0" algn="just">
                  <a:buNone/>
                </a:pPr>
                <a:r>
                  <a:rPr lang="en-US" sz="2000" b="1"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𝒑</m:t>
                        </m:r>
                      </m:e>
                      <m:sub>
                        <m:r>
                          <a:rPr lang="en-US" sz="2000" b="1" i="1" smtClean="0">
                            <a:latin typeface="Cambria Math" panose="02040503050406030204" pitchFamily="18" charset="0"/>
                          </a:rPr>
                          <m:t>𝑯</m:t>
                        </m:r>
                      </m:sub>
                    </m:sSub>
                  </m:oMath>
                </a14:m>
                <a:r>
                  <a:rPr lang="de-DE" sz="2000" b="1" dirty="0">
                    <a:latin typeface="Times New Roman" panose="02020603050405020304" pitchFamily="18" charset="0"/>
                    <a:cs typeface="Times New Roman" panose="02020603050405020304" pitchFamily="18" charset="0"/>
                  </a:rPr>
                  <a:t> = 0.017, </a:t>
                </a:r>
                <a14:m>
                  <m:oMath xmlns:m="http://schemas.openxmlformats.org/officeDocument/2006/math">
                    <m:sSub>
                      <m:sSubPr>
                        <m:ctrlPr>
                          <a:rPr lang="en-US" sz="2000" b="1" i="1">
                            <a:latin typeface="Cambria Math" panose="02040503050406030204" pitchFamily="18" charset="0"/>
                          </a:rPr>
                        </m:ctrlPr>
                      </m:sSubPr>
                      <m:e>
                        <m:r>
                          <a:rPr lang="en-US" sz="2000" b="1" i="1" smtClean="0">
                            <a:latin typeface="Cambria Math" panose="02040503050406030204" pitchFamily="18" charset="0"/>
                          </a:rPr>
                          <m:t>𝒑</m:t>
                        </m:r>
                      </m:e>
                      <m:sub>
                        <m:r>
                          <a:rPr lang="en-US" sz="2000" b="1" i="1" smtClean="0">
                            <a:latin typeface="Cambria Math" panose="02040503050406030204" pitchFamily="18" charset="0"/>
                          </a:rPr>
                          <m:t>𝑴</m:t>
                        </m:r>
                      </m:sub>
                    </m:sSub>
                  </m:oMath>
                </a14:m>
                <a:r>
                  <a:rPr lang="de-DE" sz="2000" b="1" dirty="0">
                    <a:latin typeface="Times New Roman" panose="02020603050405020304" pitchFamily="18" charset="0"/>
                    <a:cs typeface="Times New Roman" panose="02020603050405020304" pitchFamily="18" charset="0"/>
                  </a:rPr>
                  <a:t> = 0.026, </a:t>
                </a:r>
                <a14:m>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𝒑</m:t>
                        </m:r>
                      </m:e>
                      <m:sub>
                        <m:r>
                          <a:rPr lang="en-US" sz="2000" b="1" i="1" smtClean="0">
                            <a:latin typeface="Cambria Math" panose="02040503050406030204" pitchFamily="18" charset="0"/>
                          </a:rPr>
                          <m:t>𝑳</m:t>
                        </m:r>
                      </m:sub>
                    </m:sSub>
                  </m:oMath>
                </a14:m>
                <a:r>
                  <a:rPr lang="de-DE" sz="2000" b="1" dirty="0">
                    <a:latin typeface="Times New Roman" panose="02020603050405020304" pitchFamily="18" charset="0"/>
                    <a:cs typeface="Times New Roman" panose="02020603050405020304" pitchFamily="18" charset="0"/>
                  </a:rPr>
                  <a:t> = 0.022.</a:t>
                </a:r>
                <a:endParaRPr lang="en-US" sz="2000" b="1" dirty="0">
                  <a:latin typeface="Times New Roman" panose="02020603050405020304" pitchFamily="18" charset="0"/>
                  <a:cs typeface="Times New Roman" panose="02020603050405020304" pitchFamily="18" charset="0"/>
                </a:endParaRPr>
              </a:p>
              <a:p>
                <a:pPr algn="just">
                  <a:spcBef>
                    <a:spcPts val="300"/>
                  </a:spcBef>
                  <a:spcAft>
                    <a:spcPts val="300"/>
                  </a:spcAft>
                  <a:buClr>
                    <a:schemeClr val="tx2"/>
                  </a:buClr>
                  <a:buSzPct val="110000"/>
                </a:pPr>
                <a:endParaRPr lang="en-US" sz="2000" dirty="0" err="1">
                  <a:latin typeface="Times New Roman" panose="02020603050405020304" pitchFamily="18" charset="0"/>
                  <a:cs typeface="Times New Roman" panose="02020603050405020304" pitchFamily="18" charset="0"/>
                </a:endParaRPr>
              </a:p>
            </p:txBody>
          </p:sp>
        </mc:Choice>
        <mc:Fallback xmlns="">
          <p:sp>
            <p:nvSpPr>
              <p:cNvPr id="17" name="TextBox 16">
                <a:extLst>
                  <a:ext uri="{FF2B5EF4-FFF2-40B4-BE49-F238E27FC236}">
                    <a16:creationId xmlns:a16="http://schemas.microsoft.com/office/drawing/2014/main" id="{A568B4C6-357A-9222-4627-B1F546F2EB96}"/>
                  </a:ext>
                </a:extLst>
              </p:cNvPr>
              <p:cNvSpPr txBox="1">
                <a:spLocks noRot="1" noChangeAspect="1" noMove="1" noResize="1" noEditPoints="1" noAdjustHandles="1" noChangeArrowheads="1" noChangeShapeType="1" noTextEdit="1"/>
              </p:cNvSpPr>
              <p:nvPr/>
            </p:nvSpPr>
            <p:spPr>
              <a:xfrm>
                <a:off x="523783" y="878889"/>
                <a:ext cx="9907480" cy="887767"/>
              </a:xfrm>
              <a:prstGeom prst="rect">
                <a:avLst/>
              </a:prstGeom>
              <a:blipFill>
                <a:blip r:embed="rId3"/>
                <a:stretch>
                  <a:fillRect b="-6164"/>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BE01FB4F-DE73-038C-6557-2FE085B43A5F}"/>
              </a:ext>
            </a:extLst>
          </p:cNvPr>
          <p:cNvSpPr>
            <a:spLocks noGrp="1"/>
          </p:cNvSpPr>
          <p:nvPr>
            <p:ph type="sldNum" sz="quarter" idx="21"/>
          </p:nvPr>
        </p:nvSpPr>
        <p:spPr/>
        <p:txBody>
          <a:bodyPr/>
          <a:lstStyle/>
          <a:p>
            <a:fld id="{997006E5-C7AA-4492-BE99-3C3768669B0A}" type="slidenum">
              <a:rPr lang="en-US" smtClean="0"/>
              <a:t>15</a:t>
            </a:fld>
            <a:endParaRPr lang="en-US"/>
          </a:p>
        </p:txBody>
      </p:sp>
    </p:spTree>
    <p:extLst>
      <p:ext uri="{BB962C8B-B14F-4D97-AF65-F5344CB8AC3E}">
        <p14:creationId xmlns:p14="http://schemas.microsoft.com/office/powerpoint/2010/main" val="2298714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6BCA9344-D246-1BB1-BC1E-C27BA3F2C303}"/>
              </a:ext>
            </a:extLst>
          </p:cNvPr>
          <p:cNvSpPr>
            <a:spLocks noGrp="1"/>
          </p:cNvSpPr>
          <p:nvPr>
            <p:ph type="body" sz="quarter" idx="22"/>
          </p:nvPr>
        </p:nvSpPr>
        <p:spPr>
          <a:xfrm>
            <a:off x="365125" y="994299"/>
            <a:ext cx="11460163" cy="5237825"/>
          </a:xfrm>
        </p:spPr>
        <p:txBody>
          <a:bodyPr/>
          <a:lstStyle/>
          <a:p>
            <a:pPr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In this method, null hypotheses are grouped into families that are tested in a sequential manner in the sense that the acceptance or rejection of null hypotheses in a particular family depends on the outcome of the significance tests carried out in the preceding families.</a:t>
            </a:r>
          </a:p>
          <a:p>
            <a:pPr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Any procedure that provides local error rate control can be considered as component procedures, including the Bonferroni, Holm, Hochberg, Hommel, or other procedures.</a:t>
            </a:r>
          </a:p>
          <a:p>
            <a:pPr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Another important condition is that the component procedures in primary family need to be “</a:t>
            </a:r>
            <a:r>
              <a:rPr lang="en-US" sz="2000" b="1" dirty="0">
                <a:latin typeface="Times New Roman" panose="02020603050405020304" pitchFamily="18" charset="0"/>
                <a:cs typeface="Times New Roman" panose="02020603050405020304" pitchFamily="18" charset="0"/>
              </a:rPr>
              <a:t>separable”</a:t>
            </a:r>
            <a:r>
              <a:rPr lang="en-US" sz="2000" dirty="0">
                <a:latin typeface="Times New Roman" panose="02020603050405020304" pitchFamily="18" charset="0"/>
                <a:cs typeface="Times New Roman" panose="02020603050405020304" pitchFamily="18" charset="0"/>
              </a:rPr>
              <a:t>.</a:t>
            </a:r>
          </a:p>
          <a:p>
            <a:pPr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Several types of gatekeeping procedures for hierarchically ordered families of hypotheses have been proposed which are,</a:t>
            </a:r>
          </a:p>
          <a:p>
            <a:pPr marL="457200" indent="-457200" algn="just">
              <a:buFont typeface="+mj-lt"/>
              <a:buAutoNum type="arabicPeriod"/>
            </a:pPr>
            <a:r>
              <a:rPr lang="en-US" sz="2000" dirty="0">
                <a:latin typeface="Times New Roman" panose="02020603050405020304" pitchFamily="18" charset="0"/>
                <a:cs typeface="Times New Roman" panose="02020603050405020304" pitchFamily="18" charset="0"/>
              </a:rPr>
              <a:t>Serial Gatekeeping</a:t>
            </a:r>
          </a:p>
          <a:p>
            <a:pPr marL="457200" indent="-457200" algn="just">
              <a:buFont typeface="+mj-lt"/>
              <a:buAutoNum type="arabicPeriod"/>
            </a:pPr>
            <a:r>
              <a:rPr lang="en-US" sz="2000" dirty="0">
                <a:latin typeface="Times New Roman" panose="02020603050405020304" pitchFamily="18" charset="0"/>
                <a:cs typeface="Times New Roman" panose="02020603050405020304" pitchFamily="18" charset="0"/>
              </a:rPr>
              <a:t>Parallel Gatekeeping</a:t>
            </a:r>
          </a:p>
          <a:p>
            <a:pPr marL="457200" indent="-457200" algn="just">
              <a:buFont typeface="+mj-lt"/>
              <a:buAutoNum type="arabicPeriod"/>
            </a:pPr>
            <a:r>
              <a:rPr lang="en-US" sz="2000" dirty="0">
                <a:latin typeface="Times New Roman" panose="02020603050405020304" pitchFamily="18" charset="0"/>
                <a:cs typeface="Times New Roman" panose="02020603050405020304" pitchFamily="18" charset="0"/>
              </a:rPr>
              <a:t>Multi-Sequence Gatekeeping</a:t>
            </a:r>
          </a:p>
          <a:p>
            <a:pPr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p:txBody>
      </p:sp>
      <p:sp>
        <p:nvSpPr>
          <p:cNvPr id="8" name="Title 7">
            <a:extLst>
              <a:ext uri="{FF2B5EF4-FFF2-40B4-BE49-F238E27FC236}">
                <a16:creationId xmlns:a16="http://schemas.microsoft.com/office/drawing/2014/main" id="{FBD5189C-EC1D-E8AA-0645-A6BB8B1B5201}"/>
              </a:ext>
            </a:extLst>
          </p:cNvPr>
          <p:cNvSpPr>
            <a:spLocks noGrp="1"/>
          </p:cNvSpPr>
          <p:nvPr>
            <p:ph type="title"/>
          </p:nvPr>
        </p:nvSpPr>
        <p:spPr/>
        <p:txBody>
          <a:bodyPr/>
          <a:lstStyle/>
          <a:p>
            <a:r>
              <a:rPr lang="en-US" sz="2800" b="1" dirty="0"/>
              <a:t>Gatekeeping Procedures</a:t>
            </a:r>
            <a:endParaRPr lang="en-US" dirty="0"/>
          </a:p>
        </p:txBody>
      </p:sp>
      <p:sp>
        <p:nvSpPr>
          <p:cNvPr id="2" name="Slide Number Placeholder 1">
            <a:extLst>
              <a:ext uri="{FF2B5EF4-FFF2-40B4-BE49-F238E27FC236}">
                <a16:creationId xmlns:a16="http://schemas.microsoft.com/office/drawing/2014/main" id="{A90F909B-626E-911B-B541-705463E0CF3B}"/>
              </a:ext>
            </a:extLst>
          </p:cNvPr>
          <p:cNvSpPr>
            <a:spLocks noGrp="1"/>
          </p:cNvSpPr>
          <p:nvPr>
            <p:ph type="sldNum" sz="quarter" idx="21"/>
          </p:nvPr>
        </p:nvSpPr>
        <p:spPr/>
        <p:txBody>
          <a:bodyPr/>
          <a:lstStyle/>
          <a:p>
            <a:fld id="{997006E5-C7AA-4492-BE99-3C3768669B0A}" type="slidenum">
              <a:rPr lang="en-US" smtClean="0"/>
              <a:t>16</a:t>
            </a:fld>
            <a:endParaRPr lang="en-US"/>
          </a:p>
        </p:txBody>
      </p:sp>
    </p:spTree>
    <p:extLst>
      <p:ext uri="{BB962C8B-B14F-4D97-AF65-F5344CB8AC3E}">
        <p14:creationId xmlns:p14="http://schemas.microsoft.com/office/powerpoint/2010/main" val="28968312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6C4CE4B-53F4-EAEF-BE99-93B2E7F20834}"/>
              </a:ext>
            </a:extLst>
          </p:cNvPr>
          <p:cNvSpPr>
            <a:spLocks noGrp="1"/>
          </p:cNvSpPr>
          <p:nvPr>
            <p:ph type="body" sz="quarter" idx="22"/>
          </p:nvPr>
        </p:nvSpPr>
        <p:spPr/>
        <p:txBody>
          <a:bodyPr/>
          <a:lstStyle/>
          <a:p>
            <a:pPr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A </a:t>
            </a:r>
            <a:r>
              <a:rPr lang="en-US" sz="2000" b="1" dirty="0">
                <a:latin typeface="Times New Roman" panose="02020603050405020304" pitchFamily="18" charset="0"/>
                <a:cs typeface="Times New Roman" panose="02020603050405020304" pitchFamily="18" charset="0"/>
              </a:rPr>
              <a:t>serial gatekeeping strategy </a:t>
            </a:r>
            <a:r>
              <a:rPr lang="en-US" sz="2000" dirty="0">
                <a:latin typeface="Times New Roman" panose="02020603050405020304" pitchFamily="18" charset="0"/>
                <a:cs typeface="Times New Roman" panose="02020603050405020304" pitchFamily="18" charset="0"/>
              </a:rPr>
              <a:t>can be applied, for example the end points of primary family are tested as co-primary end points, if all endpoints in the primary family are statistically significant at the alpha level (e.g., α = 0.05), the endpoints in the second family are examined.</a:t>
            </a:r>
          </a:p>
          <a:p>
            <a:pPr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A </a:t>
            </a:r>
            <a:r>
              <a:rPr lang="en-US" sz="2000" b="1" dirty="0">
                <a:latin typeface="Times New Roman" panose="02020603050405020304" pitchFamily="18" charset="0"/>
                <a:cs typeface="Times New Roman" panose="02020603050405020304" pitchFamily="18" charset="0"/>
              </a:rPr>
              <a:t>parallel gatekeeping strategy </a:t>
            </a:r>
            <a:r>
              <a:rPr lang="en-US" sz="2000" dirty="0">
                <a:latin typeface="Times New Roman" panose="02020603050405020304" pitchFamily="18" charset="0"/>
                <a:cs typeface="Times New Roman" panose="02020603050405020304" pitchFamily="18" charset="0"/>
              </a:rPr>
              <a:t>is applied when the endpoints in the primary family are not all co-primary endpoints but are multiple end points, and a separable testing method (e.g., Bonferroni method or Holm method) is specified for the primary family. In this strategy, the second endpoint family is examined when at least one of the endpoints in the first family has shown statistical significance.</a:t>
            </a:r>
          </a:p>
          <a:p>
            <a:pPr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p:txBody>
      </p:sp>
      <p:sp>
        <p:nvSpPr>
          <p:cNvPr id="4" name="Title 3">
            <a:extLst>
              <a:ext uri="{FF2B5EF4-FFF2-40B4-BE49-F238E27FC236}">
                <a16:creationId xmlns:a16="http://schemas.microsoft.com/office/drawing/2014/main" id="{0C162ED8-115C-9226-B153-0234088A455D}"/>
              </a:ext>
            </a:extLst>
          </p:cNvPr>
          <p:cNvSpPr>
            <a:spLocks noGrp="1"/>
          </p:cNvSpPr>
          <p:nvPr>
            <p:ph type="title"/>
          </p:nvPr>
        </p:nvSpPr>
        <p:spPr/>
        <p:txBody>
          <a:bodyPr/>
          <a:lstStyle/>
          <a:p>
            <a:r>
              <a:rPr lang="en-US" dirty="0"/>
              <a:t>Serial and Parallel Gatekeeping Procedures</a:t>
            </a:r>
          </a:p>
        </p:txBody>
      </p:sp>
      <p:sp>
        <p:nvSpPr>
          <p:cNvPr id="3" name="Slide Number Placeholder 2">
            <a:extLst>
              <a:ext uri="{FF2B5EF4-FFF2-40B4-BE49-F238E27FC236}">
                <a16:creationId xmlns:a16="http://schemas.microsoft.com/office/drawing/2014/main" id="{3CFCF13B-404C-949F-E00C-4BC93B2554FB}"/>
              </a:ext>
            </a:extLst>
          </p:cNvPr>
          <p:cNvSpPr>
            <a:spLocks noGrp="1"/>
          </p:cNvSpPr>
          <p:nvPr>
            <p:ph type="sldNum" sz="quarter" idx="21"/>
          </p:nvPr>
        </p:nvSpPr>
        <p:spPr/>
        <p:txBody>
          <a:bodyPr/>
          <a:lstStyle/>
          <a:p>
            <a:fld id="{997006E5-C7AA-4492-BE99-3C3768669B0A}" type="slidenum">
              <a:rPr lang="en-US" smtClean="0"/>
              <a:t>17</a:t>
            </a:fld>
            <a:endParaRPr lang="en-US"/>
          </a:p>
        </p:txBody>
      </p:sp>
    </p:spTree>
    <p:extLst>
      <p:ext uri="{BB962C8B-B14F-4D97-AF65-F5344CB8AC3E}">
        <p14:creationId xmlns:p14="http://schemas.microsoft.com/office/powerpoint/2010/main" val="3136886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AE622D98-2382-0A10-67C9-9404443E421E}"/>
              </a:ext>
            </a:extLst>
          </p:cNvPr>
          <p:cNvSpPr>
            <a:spLocks noGrp="1"/>
          </p:cNvSpPr>
          <p:nvPr>
            <p:ph type="body" sz="quarter" idx="22"/>
          </p:nvPr>
        </p:nvSpPr>
        <p:spPr>
          <a:xfrm>
            <a:off x="365125" y="1225118"/>
            <a:ext cx="11460163" cy="4607512"/>
          </a:xfrm>
        </p:spPr>
        <p:txBody>
          <a:bodyPr/>
          <a:lstStyle/>
          <a:p>
            <a:pPr marL="0" indent="0" algn="just">
              <a:buNone/>
            </a:pPr>
            <a:r>
              <a:rPr lang="en-US" sz="2000" b="1" u="sng" dirty="0">
                <a:latin typeface="Times New Roman" panose="02020603050405020304" pitchFamily="18" charset="0"/>
                <a:cs typeface="Times New Roman" panose="02020603050405020304" pitchFamily="18" charset="0"/>
              </a:rPr>
              <a:t>Objective:</a:t>
            </a:r>
            <a:endParaRPr lang="en-US" sz="2000" u="sng"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Evaluate the efficacy and safety of saxagliptin in patients with Type 2 diabetes mellitus.</a:t>
            </a:r>
          </a:p>
          <a:p>
            <a:pPr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marL="0" indent="0" algn="just">
              <a:buNone/>
            </a:pPr>
            <a:r>
              <a:rPr lang="en-US" sz="2000" b="1" u="sng" dirty="0">
                <a:latin typeface="Times New Roman" panose="02020603050405020304" pitchFamily="18" charset="0"/>
                <a:cs typeface="Times New Roman" panose="02020603050405020304" pitchFamily="18" charset="0"/>
              </a:rPr>
              <a:t>Primary endpoint:</a:t>
            </a:r>
            <a:endParaRPr lang="en-US" sz="2000" u="sng"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Change from baseline to Week 24 in HbA1c.</a:t>
            </a:r>
          </a:p>
          <a:p>
            <a:pPr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marL="0" indent="0" algn="just">
              <a:buNone/>
            </a:pPr>
            <a:r>
              <a:rPr lang="en-US" sz="2000" b="1" u="sng" dirty="0">
                <a:latin typeface="Times New Roman" panose="02020603050405020304" pitchFamily="18" charset="0"/>
                <a:cs typeface="Times New Roman" panose="02020603050405020304" pitchFamily="18" charset="0"/>
              </a:rPr>
              <a:t>Families of dose-placebo comparisons:</a:t>
            </a:r>
          </a:p>
          <a:p>
            <a:pPr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Primary family: Saxagliptin 2.5 mg q.A.M. versus placebo, Saxagliptin 5 mg q.A.M. versus placebo. </a:t>
            </a:r>
          </a:p>
          <a:p>
            <a:pPr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Secondary family: Saxagliptin 2.5/5 mg q.A.M. versus placebo.</a:t>
            </a:r>
          </a:p>
          <a:p>
            <a:pPr>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Family 1: Truncated Hochberg procedure with γ = 0.7 </a:t>
            </a:r>
          </a:p>
          <a:p>
            <a:pPr>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Family 2: Univariate test</a:t>
            </a:r>
          </a:p>
          <a:p>
            <a:pPr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p:txBody>
      </p:sp>
      <p:sp>
        <p:nvSpPr>
          <p:cNvPr id="4" name="Title 3">
            <a:extLst>
              <a:ext uri="{FF2B5EF4-FFF2-40B4-BE49-F238E27FC236}">
                <a16:creationId xmlns:a16="http://schemas.microsoft.com/office/drawing/2014/main" id="{17D044BF-332A-0309-C68B-A6E2222F6C58}"/>
              </a:ext>
            </a:extLst>
          </p:cNvPr>
          <p:cNvSpPr>
            <a:spLocks noGrp="1"/>
          </p:cNvSpPr>
          <p:nvPr>
            <p:ph type="title"/>
          </p:nvPr>
        </p:nvSpPr>
        <p:spPr>
          <a:xfrm>
            <a:off x="365125" y="207377"/>
            <a:ext cx="11460163" cy="430887"/>
          </a:xfrm>
        </p:spPr>
        <p:txBody>
          <a:bodyPr/>
          <a:lstStyle/>
          <a:p>
            <a:r>
              <a:rPr lang="en-US" b="1" dirty="0">
                <a:latin typeface="+mn-lt"/>
              </a:rPr>
              <a:t>Example of Type 2 diabetes mellitus trial</a:t>
            </a:r>
            <a:endParaRPr lang="en-US" dirty="0"/>
          </a:p>
        </p:txBody>
      </p:sp>
      <p:sp>
        <p:nvSpPr>
          <p:cNvPr id="2" name="Slide Number Placeholder 1">
            <a:extLst>
              <a:ext uri="{FF2B5EF4-FFF2-40B4-BE49-F238E27FC236}">
                <a16:creationId xmlns:a16="http://schemas.microsoft.com/office/drawing/2014/main" id="{DC00D22F-EDE3-5A02-A257-DEAAAD758F02}"/>
              </a:ext>
            </a:extLst>
          </p:cNvPr>
          <p:cNvSpPr>
            <a:spLocks noGrp="1"/>
          </p:cNvSpPr>
          <p:nvPr>
            <p:ph type="sldNum" sz="quarter" idx="21"/>
          </p:nvPr>
        </p:nvSpPr>
        <p:spPr/>
        <p:txBody>
          <a:bodyPr/>
          <a:lstStyle/>
          <a:p>
            <a:fld id="{997006E5-C7AA-4492-BE99-3C3768669B0A}" type="slidenum">
              <a:rPr lang="en-US" smtClean="0"/>
              <a:t>18</a:t>
            </a:fld>
            <a:endParaRPr lang="en-US"/>
          </a:p>
        </p:txBody>
      </p:sp>
    </p:spTree>
    <p:extLst>
      <p:ext uri="{BB962C8B-B14F-4D97-AF65-F5344CB8AC3E}">
        <p14:creationId xmlns:p14="http://schemas.microsoft.com/office/powerpoint/2010/main" val="1700083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A33496CF-E960-BC3A-361D-3B74F82C3DCF}"/>
                  </a:ext>
                </a:extLst>
              </p:cNvPr>
              <p:cNvSpPr>
                <a:spLocks noGrp="1"/>
              </p:cNvSpPr>
              <p:nvPr>
                <p:ph type="body" sz="quarter" idx="22"/>
              </p:nvPr>
            </p:nvSpPr>
            <p:spPr>
              <a:xfrm>
                <a:off x="363983" y="221942"/>
                <a:ext cx="11540971" cy="6063448"/>
              </a:xfrm>
            </p:spPr>
            <p:txBody>
              <a:bodyPr/>
              <a:lstStyle/>
              <a:p>
                <a:pPr marL="0" indent="0" algn="just">
                  <a:buNone/>
                </a:pPr>
                <a:r>
                  <a:rPr lang="en-US" sz="2000" b="1" u="sng" dirty="0">
                    <a:latin typeface="Times New Roman" panose="02020603050405020304" pitchFamily="18" charset="0"/>
                    <a:cs typeface="Times New Roman" panose="02020603050405020304" pitchFamily="18" charset="0"/>
                  </a:rPr>
                  <a:t>P-values:</a:t>
                </a:r>
                <a:endParaRPr lang="en-US" sz="2000" u="sng"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Family 1: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𝑝</m:t>
                        </m:r>
                      </m:e>
                      <m:sub>
                        <m:r>
                          <a:rPr lang="en-US" sz="2000" b="0" i="1" smtClean="0">
                            <a:latin typeface="Cambria Math" panose="02040503050406030204" pitchFamily="18" charset="0"/>
                          </a:rPr>
                          <m:t>1</m:t>
                        </m:r>
                      </m:sub>
                    </m:sSub>
                  </m:oMath>
                </a14:m>
                <a:r>
                  <a:rPr lang="en-US" sz="2000" dirty="0">
                    <a:latin typeface="Times New Roman" panose="02020603050405020304" pitchFamily="18" charset="0"/>
                    <a:cs typeface="Times New Roman" panose="02020603050405020304" pitchFamily="18" charset="0"/>
                  </a:rPr>
                  <a:t> = 0.0082 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𝑝</m:t>
                        </m:r>
                      </m:e>
                      <m:sub>
                        <m:r>
                          <a:rPr lang="en-US" sz="2000" b="0" i="1" smtClean="0">
                            <a:latin typeface="Cambria Math" panose="02040503050406030204" pitchFamily="18" charset="0"/>
                          </a:rPr>
                          <m:t>2</m:t>
                        </m:r>
                      </m:sub>
                    </m:sSub>
                  </m:oMath>
                </a14:m>
                <a:r>
                  <a:rPr lang="en-US" sz="2000" dirty="0">
                    <a:latin typeface="Times New Roman" panose="02020603050405020304" pitchFamily="18" charset="0"/>
                    <a:cs typeface="Times New Roman" panose="02020603050405020304" pitchFamily="18" charset="0"/>
                  </a:rPr>
                  <a:t> = 0.0174 </a:t>
                </a:r>
              </a:p>
              <a:p>
                <a:pPr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Family 2: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𝑝</m:t>
                        </m:r>
                      </m:e>
                      <m:sub>
                        <m:r>
                          <a:rPr lang="en-US" sz="2000" b="0" i="1" smtClean="0">
                            <a:latin typeface="Cambria Math" panose="02040503050406030204" pitchFamily="18" charset="0"/>
                          </a:rPr>
                          <m:t>3</m:t>
                        </m:r>
                      </m:sub>
                    </m:sSub>
                  </m:oMath>
                </a14:m>
                <a:r>
                  <a:rPr lang="en-US" sz="2000" dirty="0">
                    <a:latin typeface="Times New Roman" panose="02020603050405020304" pitchFamily="18" charset="0"/>
                    <a:cs typeface="Times New Roman" panose="02020603050405020304" pitchFamily="18" charset="0"/>
                  </a:rPr>
                  <a:t> = 0.0202</a:t>
                </a:r>
              </a:p>
              <a:p>
                <a:pPr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marL="0" indent="0" algn="just">
                  <a:buNone/>
                </a:pPr>
                <a:r>
                  <a:rPr lang="en-US" sz="2000" b="1" dirty="0">
                    <a:latin typeface="Times New Roman" panose="02020603050405020304" pitchFamily="18" charset="0"/>
                    <a:cs typeface="Times New Roman" panose="02020603050405020304" pitchFamily="18" charset="0"/>
                  </a:rPr>
                  <a:t>Family 1 </a:t>
                </a:r>
              </a:p>
              <a:p>
                <a:pPr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Truncated Hochberg procedure with 0 ≤ </a:t>
                </a:r>
                <a:r>
                  <a:rPr lang="el-GR" sz="2000" dirty="0">
                    <a:latin typeface="Times New Roman" panose="02020603050405020304" pitchFamily="18" charset="0"/>
                    <a:cs typeface="Times New Roman" panose="02020603050405020304" pitchFamily="18" charset="0"/>
                  </a:rPr>
                  <a:t>γ &lt; 1 </a:t>
                </a:r>
                <a:r>
                  <a:rPr lang="en-US" sz="2000" dirty="0">
                    <a:latin typeface="Times New Roman" panose="02020603050405020304" pitchFamily="18" charset="0"/>
                    <a:cs typeface="Times New Roman" panose="02020603050405020304" pitchFamily="18" charset="0"/>
                  </a:rPr>
                  <a:t>at </a:t>
                </a:r>
                <a14:m>
                  <m:oMath xmlns:m="http://schemas.openxmlformats.org/officeDocument/2006/math">
                    <m:sSub>
                      <m:sSubPr>
                        <m:ctrlPr>
                          <a:rPr lang="en-US" sz="2000" i="1" dirty="0" smtClean="0">
                            <a:latin typeface="Cambria Math" panose="02040503050406030204" pitchFamily="18" charset="0"/>
                          </a:rPr>
                        </m:ctrlPr>
                      </m:sSubPr>
                      <m:e>
                        <m:r>
                          <m:rPr>
                            <m:nor/>
                          </m:rPr>
                          <a:rPr lang="el-GR" sz="2000" dirty="0">
                            <a:latin typeface="Times New Roman" panose="02020603050405020304" pitchFamily="18" charset="0"/>
                            <a:cs typeface="Times New Roman" panose="02020603050405020304" pitchFamily="18" charset="0"/>
                          </a:rPr>
                          <m:t>α</m:t>
                        </m:r>
                      </m:e>
                      <m:sub>
                        <m:r>
                          <a:rPr lang="en-US" sz="2000" b="0" i="1" dirty="0" smtClean="0">
                            <a:latin typeface="Cambria Math" panose="02040503050406030204" pitchFamily="18" charset="0"/>
                          </a:rPr>
                          <m:t>1</m:t>
                        </m:r>
                      </m:sub>
                    </m:sSub>
                  </m:oMath>
                </a14:m>
                <a:r>
                  <a:rPr lang="el-GR" sz="2000" dirty="0">
                    <a:latin typeface="Times New Roman" panose="02020603050405020304" pitchFamily="18" charset="0"/>
                    <a:cs typeface="Times New Roman" panose="02020603050405020304" pitchFamily="18" charset="0"/>
                  </a:rPr>
                  <a:t> = α </a:t>
                </a:r>
                <a:endParaRPr lang="en-US" sz="2000"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marL="0" indent="0" algn="just">
                  <a:buNone/>
                </a:pPr>
                <a:r>
                  <a:rPr lang="en-US" sz="2000" b="1" u="sng" dirty="0">
                    <a:latin typeface="Times New Roman" panose="02020603050405020304" pitchFamily="18" charset="0"/>
                    <a:cs typeface="Times New Roman" panose="02020603050405020304" pitchFamily="18" charset="0"/>
                  </a:rPr>
                  <a:t>Decision rules:</a:t>
                </a:r>
                <a:r>
                  <a:rPr lang="en-US" sz="2000" b="1" dirty="0">
                    <a:latin typeface="Times New Roman" panose="02020603050405020304" pitchFamily="18" charset="0"/>
                    <a:cs typeface="Times New Roman" panose="02020603050405020304" pitchFamily="18" charset="0"/>
                  </a:rPr>
                  <a:t> </a:t>
                </a:r>
              </a:p>
              <a:p>
                <a:pPr algn="just">
                  <a:buFont typeface="Wingdings" panose="05000000000000000000" pitchFamily="2" charset="2"/>
                  <a:buChar char="Ø"/>
                </a:pPr>
                <a14:m>
                  <m:oMath xmlns:m="http://schemas.openxmlformats.org/officeDocument/2006/math">
                    <m:sSub>
                      <m:sSubPr>
                        <m:ctrlPr>
                          <a:rPr lang="en-US" sz="2000" i="1" dirty="0">
                            <a:latin typeface="Cambria Math" panose="02040503050406030204" pitchFamily="18" charset="0"/>
                          </a:rPr>
                        </m:ctrlPr>
                      </m:sSubPr>
                      <m:e>
                        <m:r>
                          <a:rPr lang="en-US" sz="2000" i="1" dirty="0">
                            <a:latin typeface="Cambria Math" panose="02040503050406030204" pitchFamily="18" charset="0"/>
                          </a:rPr>
                          <m:t>𝑝</m:t>
                        </m:r>
                      </m:e>
                      <m:sub>
                        <m:r>
                          <a:rPr lang="en-US" sz="2000" i="1" dirty="0">
                            <a:latin typeface="Cambria Math" panose="02040503050406030204" pitchFamily="18" charset="0"/>
                          </a:rPr>
                          <m:t>(</m:t>
                        </m:r>
                        <m:r>
                          <a:rPr lang="en-US" sz="2000" b="0" i="1" dirty="0" smtClean="0">
                            <a:latin typeface="Cambria Math" panose="02040503050406030204" pitchFamily="18" charset="0"/>
                          </a:rPr>
                          <m:t>1</m:t>
                        </m:r>
                        <m:r>
                          <a:rPr lang="en-US" sz="2000" i="1" dirty="0">
                            <a:latin typeface="Cambria Math" panose="02040503050406030204" pitchFamily="18" charset="0"/>
                          </a:rPr>
                          <m:t>)</m:t>
                        </m:r>
                      </m:sub>
                    </m:sSub>
                  </m:oMath>
                </a14:m>
                <a:r>
                  <a:rPr lang="en-US" sz="2000" dirty="0">
                    <a:latin typeface="Times New Roman" panose="02020603050405020304" pitchFamily="18" charset="0"/>
                    <a:cs typeface="Times New Roman" panose="02020603050405020304" pitchFamily="18" charset="0"/>
                  </a:rPr>
                  <a:t> &lt; </a:t>
                </a:r>
                <a14:m>
                  <m:oMath xmlns:m="http://schemas.openxmlformats.org/officeDocument/2006/math">
                    <m:sSub>
                      <m:sSubPr>
                        <m:ctrlPr>
                          <a:rPr lang="en-US" sz="2000" i="1" dirty="0" smtClean="0">
                            <a:latin typeface="Cambria Math" panose="02040503050406030204" pitchFamily="18" charset="0"/>
                          </a:rPr>
                        </m:ctrlPr>
                      </m:sSubPr>
                      <m:e>
                        <m:r>
                          <a:rPr lang="en-US" sz="2000" b="0" i="1" dirty="0" smtClean="0">
                            <a:latin typeface="Cambria Math" panose="02040503050406030204" pitchFamily="18" charset="0"/>
                          </a:rPr>
                          <m:t>𝑝</m:t>
                        </m:r>
                      </m:e>
                      <m:sub>
                        <m:r>
                          <a:rPr lang="en-US" sz="2000" i="1" dirty="0">
                            <a:latin typeface="Cambria Math" panose="02040503050406030204" pitchFamily="18" charset="0"/>
                          </a:rPr>
                          <m:t>(</m:t>
                        </m:r>
                        <m:r>
                          <a:rPr lang="en-US" sz="2000" b="0" i="1" dirty="0" smtClean="0">
                            <a:latin typeface="Cambria Math" panose="02040503050406030204" pitchFamily="18" charset="0"/>
                          </a:rPr>
                          <m:t>2</m:t>
                        </m:r>
                        <m:r>
                          <a:rPr lang="en-US" sz="2000" i="1" dirty="0">
                            <a:latin typeface="Cambria Math" panose="02040503050406030204" pitchFamily="18" charset="0"/>
                          </a:rPr>
                          <m:t>)</m:t>
                        </m:r>
                      </m:sub>
                    </m:sSub>
                  </m:oMath>
                </a14:m>
                <a:r>
                  <a:rPr lang="en-US" sz="2000" dirty="0">
                    <a:latin typeface="Times New Roman" panose="02020603050405020304" pitchFamily="18" charset="0"/>
                    <a:cs typeface="Times New Roman" panose="02020603050405020304" pitchFamily="18" charset="0"/>
                  </a:rPr>
                  <a:t>, Ordered p-values </a:t>
                </a:r>
              </a:p>
              <a:p>
                <a:pPr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Reject </a:t>
                </a:r>
                <a14:m>
                  <m:oMath xmlns:m="http://schemas.openxmlformats.org/officeDocument/2006/math">
                    <m:sSub>
                      <m:sSubPr>
                        <m:ctrlPr>
                          <a:rPr lang="en-US" sz="2000" i="1" dirty="0" smtClean="0">
                            <a:latin typeface="Cambria Math" panose="02040503050406030204" pitchFamily="18" charset="0"/>
                          </a:rPr>
                        </m:ctrlPr>
                      </m:sSubPr>
                      <m:e>
                        <m:r>
                          <a:rPr lang="en-US" sz="2000" b="0" i="1" dirty="0" smtClean="0">
                            <a:latin typeface="Cambria Math" panose="02040503050406030204" pitchFamily="18" charset="0"/>
                          </a:rPr>
                          <m:t>𝐻</m:t>
                        </m:r>
                      </m:e>
                      <m:sub>
                        <m:r>
                          <a:rPr lang="en-US" sz="2000" b="0" i="1" dirty="0" smtClean="0">
                            <a:latin typeface="Cambria Math" panose="02040503050406030204" pitchFamily="18" charset="0"/>
                          </a:rPr>
                          <m:t>(1)</m:t>
                        </m:r>
                      </m:sub>
                    </m:sSub>
                  </m:oMath>
                </a14:m>
                <a:r>
                  <a:rPr lang="en-US" sz="2000" dirty="0">
                    <a:latin typeface="Times New Roman" panose="02020603050405020304" pitchFamily="18" charset="0"/>
                    <a:cs typeface="Times New Roman" panose="02020603050405020304" pitchFamily="18" charset="0"/>
                  </a:rPr>
                  <a:t> and </a:t>
                </a:r>
                <a14:m>
                  <m:oMath xmlns:m="http://schemas.openxmlformats.org/officeDocument/2006/math">
                    <m:sSub>
                      <m:sSubPr>
                        <m:ctrlPr>
                          <a:rPr lang="en-US" sz="2000" i="1" dirty="0">
                            <a:latin typeface="Cambria Math" panose="02040503050406030204" pitchFamily="18" charset="0"/>
                          </a:rPr>
                        </m:ctrlPr>
                      </m:sSubPr>
                      <m:e>
                        <m:r>
                          <a:rPr lang="en-US" sz="2000" i="1" dirty="0">
                            <a:latin typeface="Cambria Math" panose="02040503050406030204" pitchFamily="18" charset="0"/>
                          </a:rPr>
                          <m:t>𝐻</m:t>
                        </m:r>
                      </m:e>
                      <m:sub>
                        <m:r>
                          <a:rPr lang="en-US" sz="2000" i="1" dirty="0">
                            <a:latin typeface="Cambria Math" panose="02040503050406030204" pitchFamily="18" charset="0"/>
                          </a:rPr>
                          <m:t>(</m:t>
                        </m:r>
                        <m:r>
                          <a:rPr lang="en-US" sz="2000" b="0" i="1" dirty="0" smtClean="0">
                            <a:latin typeface="Cambria Math" panose="02040503050406030204" pitchFamily="18" charset="0"/>
                          </a:rPr>
                          <m:t>2</m:t>
                        </m:r>
                        <m:r>
                          <a:rPr lang="en-US" sz="2000" i="1" dirty="0">
                            <a:latin typeface="Cambria Math" panose="02040503050406030204" pitchFamily="18" charset="0"/>
                          </a:rPr>
                          <m:t>)</m:t>
                        </m:r>
                      </m:sub>
                    </m:sSub>
                  </m:oMath>
                </a14:m>
                <a:r>
                  <a:rPr lang="en-US" sz="2000" dirty="0">
                    <a:latin typeface="Times New Roman" panose="02020603050405020304" pitchFamily="18" charset="0"/>
                    <a:cs typeface="Times New Roman" panose="02020603050405020304" pitchFamily="18" charset="0"/>
                  </a:rPr>
                  <a:t> if </a:t>
                </a:r>
                <a14:m>
                  <m:oMath xmlns:m="http://schemas.openxmlformats.org/officeDocument/2006/math">
                    <m:sSub>
                      <m:sSubPr>
                        <m:ctrlPr>
                          <a:rPr lang="en-US" sz="2000" i="1" dirty="0">
                            <a:latin typeface="Cambria Math" panose="02040503050406030204" pitchFamily="18" charset="0"/>
                          </a:rPr>
                        </m:ctrlPr>
                      </m:sSubPr>
                      <m:e>
                        <m:r>
                          <a:rPr lang="en-US" sz="2000" b="0" i="1" dirty="0" smtClean="0">
                            <a:latin typeface="Cambria Math" panose="02040503050406030204" pitchFamily="18" charset="0"/>
                          </a:rPr>
                          <m:t>𝑝</m:t>
                        </m:r>
                      </m:e>
                      <m:sub>
                        <m:r>
                          <a:rPr lang="en-US" sz="2000" i="1" dirty="0">
                            <a:latin typeface="Cambria Math" panose="02040503050406030204" pitchFamily="18" charset="0"/>
                          </a:rPr>
                          <m:t>(</m:t>
                        </m:r>
                        <m:r>
                          <a:rPr lang="en-US" sz="2000" b="0" i="1" dirty="0" smtClean="0">
                            <a:latin typeface="Cambria Math" panose="02040503050406030204" pitchFamily="18" charset="0"/>
                          </a:rPr>
                          <m:t>2</m:t>
                        </m:r>
                        <m:r>
                          <a:rPr lang="en-US" sz="2000" i="1" dirty="0">
                            <a:latin typeface="Cambria Math" panose="02040503050406030204" pitchFamily="18" charset="0"/>
                          </a:rPr>
                          <m:t>)</m:t>
                        </m:r>
                      </m:sub>
                    </m:sSub>
                  </m:oMath>
                </a14:m>
                <a:r>
                  <a:rPr lang="en-US" sz="2000" dirty="0">
                    <a:latin typeface="Times New Roman" panose="02020603050405020304" pitchFamily="18" charset="0"/>
                    <a:cs typeface="Times New Roman" panose="02020603050405020304" pitchFamily="18" charset="0"/>
                  </a:rPr>
                  <a:t>  ≤  (1 − </a:t>
                </a:r>
                <a:r>
                  <a:rPr lang="el-GR" sz="2000" dirty="0">
                    <a:latin typeface="Times New Roman" panose="02020603050405020304" pitchFamily="18" charset="0"/>
                    <a:cs typeface="Times New Roman" panose="02020603050405020304" pitchFamily="18" charset="0"/>
                  </a:rPr>
                  <a:t>γ)</a:t>
                </a:r>
                <a14:m>
                  <m:oMath xmlns:m="http://schemas.openxmlformats.org/officeDocument/2006/math">
                    <m:sSub>
                      <m:sSubPr>
                        <m:ctrlPr>
                          <a:rPr lang="el-GR" sz="2000" i="1">
                            <a:latin typeface="Cambria Math" panose="02040503050406030204" pitchFamily="18" charset="0"/>
                            <a:cs typeface="Times New Roman" panose="02020603050405020304" pitchFamily="18" charset="0"/>
                          </a:rPr>
                        </m:ctrlPr>
                      </m:sSubPr>
                      <m:e>
                        <m:r>
                          <m:rPr>
                            <m:nor/>
                          </m:rPr>
                          <a:rPr lang="el-GR" sz="2000" dirty="0">
                            <a:latin typeface="Times New Roman" panose="02020603050405020304" pitchFamily="18" charset="0"/>
                            <a:cs typeface="Times New Roman" panose="02020603050405020304" pitchFamily="18" charset="0"/>
                          </a:rPr>
                          <m:t>α</m:t>
                        </m:r>
                      </m:e>
                      <m:sub>
                        <m:r>
                          <a:rPr lang="en-US" sz="2000" b="0" i="1">
                            <a:latin typeface="Cambria Math" panose="02040503050406030204" pitchFamily="18" charset="0"/>
                            <a:cs typeface="Times New Roman" panose="02020603050405020304" pitchFamily="18" charset="0"/>
                          </a:rPr>
                          <m:t>1</m:t>
                        </m:r>
                      </m:sub>
                    </m:sSub>
                  </m:oMath>
                </a14:m>
                <a:r>
                  <a:rPr lang="el-GR" sz="2000" dirty="0">
                    <a:latin typeface="Times New Roman" panose="02020603050405020304" pitchFamily="18" charset="0"/>
                    <a:cs typeface="Times New Roman" panose="02020603050405020304" pitchFamily="18" charset="0"/>
                  </a:rPr>
                  <a:t>/2 + γ</a:t>
                </a:r>
                <a14:m>
                  <m:oMath xmlns:m="http://schemas.openxmlformats.org/officeDocument/2006/math">
                    <m:sSub>
                      <m:sSubPr>
                        <m:ctrlPr>
                          <a:rPr lang="el-GR" sz="2000" i="1">
                            <a:latin typeface="Cambria Math" panose="02040503050406030204" pitchFamily="18" charset="0"/>
                            <a:cs typeface="Times New Roman" panose="02020603050405020304" pitchFamily="18" charset="0"/>
                          </a:rPr>
                        </m:ctrlPr>
                      </m:sSubPr>
                      <m:e>
                        <m:r>
                          <m:rPr>
                            <m:nor/>
                          </m:rPr>
                          <a:rPr lang="el-GR" sz="2000" dirty="0">
                            <a:latin typeface="Times New Roman" panose="02020603050405020304" pitchFamily="18" charset="0"/>
                            <a:cs typeface="Times New Roman" panose="02020603050405020304" pitchFamily="18" charset="0"/>
                          </a:rPr>
                          <m:t>α</m:t>
                        </m:r>
                      </m:e>
                      <m:sub>
                        <m:r>
                          <a:rPr lang="en-US" sz="2000" b="0" i="1">
                            <a:latin typeface="Cambria Math" panose="02040503050406030204" pitchFamily="18" charset="0"/>
                            <a:cs typeface="Times New Roman" panose="02020603050405020304" pitchFamily="18" charset="0"/>
                          </a:rPr>
                          <m:t>1</m:t>
                        </m:r>
                      </m:sub>
                    </m:sSub>
                  </m:oMath>
                </a14:m>
                <a:r>
                  <a:rPr lang="el-GR" sz="2000"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  </a:t>
                </a:r>
                <a:r>
                  <a:rPr lang="el-GR" sz="2000"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  </a:t>
                </a:r>
                <a:r>
                  <a:rPr lang="el-GR" sz="2000" b="1" dirty="0">
                    <a:latin typeface="Times New Roman" panose="02020603050405020304" pitchFamily="18" charset="0"/>
                    <a:cs typeface="Times New Roman" panose="02020603050405020304" pitchFamily="18" charset="0"/>
                  </a:rPr>
                  <a:t>(1 + γ)</a:t>
                </a:r>
                <a14:m>
                  <m:oMath xmlns:m="http://schemas.openxmlformats.org/officeDocument/2006/math">
                    <m:sSub>
                      <m:sSubPr>
                        <m:ctrlPr>
                          <a:rPr lang="el-GR" sz="2000" b="1" i="1" smtClean="0">
                            <a:latin typeface="Cambria Math" panose="02040503050406030204" pitchFamily="18" charset="0"/>
                            <a:cs typeface="Times New Roman" panose="02020603050405020304" pitchFamily="18" charset="0"/>
                          </a:rPr>
                        </m:ctrlPr>
                      </m:sSubPr>
                      <m:e>
                        <m:r>
                          <m:rPr>
                            <m:nor/>
                          </m:rPr>
                          <a:rPr lang="el-GR" sz="2000" b="1" dirty="0">
                            <a:latin typeface="Times New Roman" panose="02020603050405020304" pitchFamily="18" charset="0"/>
                            <a:cs typeface="Times New Roman" panose="02020603050405020304" pitchFamily="18" charset="0"/>
                          </a:rPr>
                          <m:t>α</m:t>
                        </m:r>
                      </m:e>
                      <m:sub>
                        <m:r>
                          <a:rPr lang="en-US" sz="2000" b="1" i="1" smtClean="0">
                            <a:latin typeface="Cambria Math" panose="02040503050406030204" pitchFamily="18" charset="0"/>
                            <a:cs typeface="Times New Roman" panose="02020603050405020304" pitchFamily="18" charset="0"/>
                          </a:rPr>
                          <m:t>𝟏</m:t>
                        </m:r>
                      </m:sub>
                    </m:sSub>
                  </m:oMath>
                </a14:m>
                <a:r>
                  <a:rPr lang="el-GR" sz="2000" b="1" dirty="0">
                    <a:latin typeface="Times New Roman" panose="02020603050405020304" pitchFamily="18" charset="0"/>
                    <a:cs typeface="Times New Roman" panose="02020603050405020304" pitchFamily="18" charset="0"/>
                  </a:rPr>
                  <a:t>/2</a:t>
                </a:r>
                <a:r>
                  <a:rPr lang="el-GR" sz="2000" dirty="0">
                    <a:latin typeface="Times New Roman" panose="02020603050405020304" pitchFamily="18" charset="0"/>
                    <a:cs typeface="Times New Roman" panose="02020603050405020304" pitchFamily="18" charset="0"/>
                  </a:rPr>
                  <a:t> </a:t>
                </a:r>
                <a:endParaRPr lang="en-US" sz="2000"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Reject </a:t>
                </a:r>
                <a14:m>
                  <m:oMath xmlns:m="http://schemas.openxmlformats.org/officeDocument/2006/math">
                    <m:sSub>
                      <m:sSubPr>
                        <m:ctrlPr>
                          <a:rPr lang="en-US" sz="2000" i="1" dirty="0" smtClean="0">
                            <a:latin typeface="Cambria Math" panose="02040503050406030204" pitchFamily="18" charset="0"/>
                          </a:rPr>
                        </m:ctrlPr>
                      </m:sSubPr>
                      <m:e>
                        <m:r>
                          <a:rPr lang="en-US" sz="2000" b="0" i="1" dirty="0" smtClean="0">
                            <a:latin typeface="Cambria Math" panose="02040503050406030204" pitchFamily="18" charset="0"/>
                          </a:rPr>
                          <m:t>𝐻</m:t>
                        </m:r>
                      </m:e>
                      <m:sub>
                        <m:r>
                          <a:rPr lang="en-US" sz="2000" b="0" i="1" dirty="0" smtClean="0">
                            <a:latin typeface="Cambria Math" panose="02040503050406030204" pitchFamily="18" charset="0"/>
                          </a:rPr>
                          <m:t>(1)</m:t>
                        </m:r>
                      </m:sub>
                    </m:sSub>
                  </m:oMath>
                </a14:m>
                <a:r>
                  <a:rPr lang="en-US" sz="2000" dirty="0">
                    <a:latin typeface="Times New Roman" panose="02020603050405020304" pitchFamily="18" charset="0"/>
                    <a:cs typeface="Times New Roman" panose="02020603050405020304" pitchFamily="18" charset="0"/>
                  </a:rPr>
                  <a:t> only if </a:t>
                </a:r>
                <a14:m>
                  <m:oMath xmlns:m="http://schemas.openxmlformats.org/officeDocument/2006/math">
                    <m:sSub>
                      <m:sSubPr>
                        <m:ctrlPr>
                          <a:rPr lang="en-US" sz="2000" b="1" i="1" dirty="0">
                            <a:latin typeface="Cambria Math" panose="02040503050406030204" pitchFamily="18" charset="0"/>
                          </a:rPr>
                        </m:ctrlPr>
                      </m:sSubPr>
                      <m:e>
                        <m:r>
                          <a:rPr lang="en-US" sz="2000" b="1" i="1" dirty="0">
                            <a:latin typeface="Cambria Math" panose="02040503050406030204" pitchFamily="18" charset="0"/>
                          </a:rPr>
                          <m:t>𝒑</m:t>
                        </m:r>
                      </m:e>
                      <m:sub>
                        <m:r>
                          <a:rPr lang="en-US" sz="2000" b="1" i="1" dirty="0">
                            <a:latin typeface="Cambria Math" panose="02040503050406030204" pitchFamily="18" charset="0"/>
                          </a:rPr>
                          <m:t>(</m:t>
                        </m:r>
                        <m:r>
                          <a:rPr lang="en-US" sz="2000" b="1" i="1" dirty="0" smtClean="0">
                            <a:latin typeface="Cambria Math" panose="02040503050406030204" pitchFamily="18" charset="0"/>
                          </a:rPr>
                          <m:t>𝟏</m:t>
                        </m:r>
                        <m:r>
                          <a:rPr lang="en-US" sz="2000" b="1" i="1" dirty="0">
                            <a:latin typeface="Cambria Math" panose="02040503050406030204" pitchFamily="18" charset="0"/>
                          </a:rPr>
                          <m:t>)</m:t>
                        </m:r>
                      </m:sub>
                    </m:sSub>
                  </m:oMath>
                </a14:m>
                <a:r>
                  <a:rPr lang="en-US" sz="2000" b="1" dirty="0">
                    <a:latin typeface="Times New Roman" panose="02020603050405020304" pitchFamily="18" charset="0"/>
                    <a:cs typeface="Times New Roman" panose="02020603050405020304" pitchFamily="18" charset="0"/>
                  </a:rPr>
                  <a:t> ≤ </a:t>
                </a:r>
                <a14:m>
                  <m:oMath xmlns:m="http://schemas.openxmlformats.org/officeDocument/2006/math">
                    <m:sSub>
                      <m:sSubPr>
                        <m:ctrlPr>
                          <a:rPr lang="el-GR" sz="2000" b="1" i="1">
                            <a:latin typeface="Cambria Math" panose="02040503050406030204" pitchFamily="18" charset="0"/>
                            <a:cs typeface="Times New Roman" panose="02020603050405020304" pitchFamily="18" charset="0"/>
                          </a:rPr>
                        </m:ctrlPr>
                      </m:sSubPr>
                      <m:e>
                        <m:r>
                          <m:rPr>
                            <m:nor/>
                          </m:rPr>
                          <a:rPr lang="el-GR" sz="2000" b="1" dirty="0">
                            <a:latin typeface="Times New Roman" panose="02020603050405020304" pitchFamily="18" charset="0"/>
                            <a:cs typeface="Times New Roman" panose="02020603050405020304" pitchFamily="18" charset="0"/>
                          </a:rPr>
                          <m:t>α</m:t>
                        </m:r>
                      </m:e>
                      <m:sub>
                        <m:r>
                          <a:rPr lang="en-US" sz="2000" b="1" i="1">
                            <a:latin typeface="Cambria Math" panose="02040503050406030204" pitchFamily="18" charset="0"/>
                            <a:cs typeface="Times New Roman" panose="02020603050405020304" pitchFamily="18" charset="0"/>
                          </a:rPr>
                          <m:t>𝟏</m:t>
                        </m:r>
                      </m:sub>
                    </m:sSub>
                  </m:oMath>
                </a14:m>
                <a:r>
                  <a:rPr lang="el-GR" sz="2000" b="1" dirty="0">
                    <a:latin typeface="Times New Roman" panose="02020603050405020304" pitchFamily="18" charset="0"/>
                    <a:cs typeface="Times New Roman" panose="02020603050405020304" pitchFamily="18" charset="0"/>
                  </a:rPr>
                  <a:t>/2</a:t>
                </a:r>
                <a:r>
                  <a:rPr lang="el-GR" sz="2000"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and </a:t>
                </a:r>
                <a14:m>
                  <m:oMath xmlns:m="http://schemas.openxmlformats.org/officeDocument/2006/math">
                    <m:sSub>
                      <m:sSubPr>
                        <m:ctrlPr>
                          <a:rPr lang="en-US" sz="2000" b="1" i="1" dirty="0">
                            <a:latin typeface="Cambria Math" panose="02040503050406030204" pitchFamily="18" charset="0"/>
                          </a:rPr>
                        </m:ctrlPr>
                      </m:sSubPr>
                      <m:e>
                        <m:r>
                          <a:rPr lang="en-US" sz="2000" b="1" i="1" dirty="0">
                            <a:latin typeface="Cambria Math" panose="02040503050406030204" pitchFamily="18" charset="0"/>
                          </a:rPr>
                          <m:t>𝒑</m:t>
                        </m:r>
                      </m:e>
                      <m:sub>
                        <m:r>
                          <a:rPr lang="en-US" sz="2000" b="1" i="1" dirty="0">
                            <a:latin typeface="Cambria Math" panose="02040503050406030204" pitchFamily="18" charset="0"/>
                          </a:rPr>
                          <m:t>(</m:t>
                        </m:r>
                        <m:r>
                          <a:rPr lang="en-US" sz="2000" b="1" i="1" dirty="0">
                            <a:latin typeface="Cambria Math" panose="02040503050406030204" pitchFamily="18" charset="0"/>
                          </a:rPr>
                          <m:t>𝟐</m:t>
                        </m:r>
                        <m:r>
                          <a:rPr lang="en-US" sz="2000" b="1" i="1" dirty="0">
                            <a:latin typeface="Cambria Math" panose="02040503050406030204" pitchFamily="18" charset="0"/>
                          </a:rPr>
                          <m:t>)</m:t>
                        </m:r>
                      </m:sub>
                    </m:sSub>
                  </m:oMath>
                </a14:m>
                <a:r>
                  <a:rPr lang="en-US" sz="2000" b="1" dirty="0">
                    <a:latin typeface="Times New Roman" panose="02020603050405020304" pitchFamily="18" charset="0"/>
                    <a:cs typeface="Times New Roman" panose="02020603050405020304" pitchFamily="18" charset="0"/>
                  </a:rPr>
                  <a:t> &gt; (1 + </a:t>
                </a:r>
                <a:r>
                  <a:rPr lang="el-GR" sz="2000" b="1" dirty="0">
                    <a:latin typeface="Times New Roman" panose="02020603050405020304" pitchFamily="18" charset="0"/>
                    <a:cs typeface="Times New Roman" panose="02020603050405020304" pitchFamily="18" charset="0"/>
                  </a:rPr>
                  <a:t>γ)</a:t>
                </a:r>
                <a14:m>
                  <m:oMath xmlns:m="http://schemas.openxmlformats.org/officeDocument/2006/math">
                    <m:sSub>
                      <m:sSubPr>
                        <m:ctrlPr>
                          <a:rPr lang="el-GR" sz="2000" b="1" i="1">
                            <a:latin typeface="Cambria Math" panose="02040503050406030204" pitchFamily="18" charset="0"/>
                            <a:cs typeface="Times New Roman" panose="02020603050405020304" pitchFamily="18" charset="0"/>
                          </a:rPr>
                        </m:ctrlPr>
                      </m:sSubPr>
                      <m:e>
                        <m:r>
                          <m:rPr>
                            <m:nor/>
                          </m:rPr>
                          <a:rPr lang="el-GR" sz="2000" b="1" dirty="0">
                            <a:latin typeface="Times New Roman" panose="02020603050405020304" pitchFamily="18" charset="0"/>
                            <a:cs typeface="Times New Roman" panose="02020603050405020304" pitchFamily="18" charset="0"/>
                          </a:rPr>
                          <m:t>α</m:t>
                        </m:r>
                      </m:e>
                      <m:sub>
                        <m:r>
                          <a:rPr lang="en-US" sz="2000" b="1" i="1">
                            <a:latin typeface="Cambria Math" panose="02040503050406030204" pitchFamily="18" charset="0"/>
                            <a:cs typeface="Times New Roman" panose="02020603050405020304" pitchFamily="18" charset="0"/>
                          </a:rPr>
                          <m:t>𝟏</m:t>
                        </m:r>
                      </m:sub>
                    </m:sSub>
                  </m:oMath>
                </a14:m>
                <a:r>
                  <a:rPr lang="el-GR" sz="2000" b="1" dirty="0">
                    <a:latin typeface="Times New Roman" panose="02020603050405020304" pitchFamily="18" charset="0"/>
                    <a:cs typeface="Times New Roman" panose="02020603050405020304" pitchFamily="18" charset="0"/>
                  </a:rPr>
                  <a:t>/2</a:t>
                </a:r>
                <a:endParaRPr lang="en-US" sz="2000" b="1"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marL="0" indent="0" algn="just">
                  <a:buNone/>
                </a:pPr>
                <a:r>
                  <a:rPr lang="en-US" sz="2000" b="1" dirty="0">
                    <a:latin typeface="Times New Roman" panose="02020603050405020304" pitchFamily="18" charset="0"/>
                    <a:cs typeface="Times New Roman" panose="02020603050405020304" pitchFamily="18" charset="0"/>
                  </a:rPr>
                  <a:t>Family 2</a:t>
                </a:r>
              </a:p>
              <a:p>
                <a:pPr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If both </a:t>
                </a:r>
                <a14:m>
                  <m:oMath xmlns:m="http://schemas.openxmlformats.org/officeDocument/2006/math">
                    <m:sSub>
                      <m:sSubPr>
                        <m:ctrlPr>
                          <a:rPr lang="en-US" sz="2000" i="1" dirty="0" smtClean="0">
                            <a:latin typeface="Cambria Math" panose="02040503050406030204" pitchFamily="18" charset="0"/>
                          </a:rPr>
                        </m:ctrlPr>
                      </m:sSubPr>
                      <m:e>
                        <m:r>
                          <a:rPr lang="en-US" sz="2000" b="0" i="1" dirty="0" smtClean="0">
                            <a:latin typeface="Cambria Math" panose="02040503050406030204" pitchFamily="18" charset="0"/>
                          </a:rPr>
                          <m:t>𝐻</m:t>
                        </m:r>
                      </m:e>
                      <m:sub>
                        <m:r>
                          <a:rPr lang="en-US" sz="2000" b="0" i="1" dirty="0" smtClean="0">
                            <a:latin typeface="Cambria Math" panose="02040503050406030204" pitchFamily="18" charset="0"/>
                          </a:rPr>
                          <m:t>(1)</m:t>
                        </m:r>
                      </m:sub>
                    </m:sSub>
                  </m:oMath>
                </a14:m>
                <a:r>
                  <a:rPr lang="en-US" sz="2000" dirty="0">
                    <a:latin typeface="Times New Roman" panose="02020603050405020304" pitchFamily="18" charset="0"/>
                    <a:cs typeface="Times New Roman" panose="02020603050405020304" pitchFamily="18" charset="0"/>
                  </a:rPr>
                  <a:t> and </a:t>
                </a:r>
                <a14:m>
                  <m:oMath xmlns:m="http://schemas.openxmlformats.org/officeDocument/2006/math">
                    <m:sSub>
                      <m:sSubPr>
                        <m:ctrlPr>
                          <a:rPr lang="en-US" sz="2000" i="1" dirty="0">
                            <a:latin typeface="Cambria Math" panose="02040503050406030204" pitchFamily="18" charset="0"/>
                          </a:rPr>
                        </m:ctrlPr>
                      </m:sSubPr>
                      <m:e>
                        <m:r>
                          <a:rPr lang="en-US" sz="2000" i="1" dirty="0">
                            <a:latin typeface="Cambria Math" panose="02040503050406030204" pitchFamily="18" charset="0"/>
                          </a:rPr>
                          <m:t>𝐻</m:t>
                        </m:r>
                      </m:e>
                      <m:sub>
                        <m:r>
                          <a:rPr lang="en-US" sz="2000" i="1" dirty="0">
                            <a:latin typeface="Cambria Math" panose="02040503050406030204" pitchFamily="18" charset="0"/>
                          </a:rPr>
                          <m:t>(2)</m:t>
                        </m:r>
                      </m:sub>
                    </m:sSub>
                  </m:oMath>
                </a14:m>
                <a:r>
                  <a:rPr lang="en-US" sz="2000" dirty="0">
                    <a:latin typeface="Times New Roman" panose="02020603050405020304" pitchFamily="18" charset="0"/>
                    <a:cs typeface="Times New Roman" panose="02020603050405020304" pitchFamily="18" charset="0"/>
                  </a:rPr>
                  <a:t> are rejected in family 1 then the error rate to be transferred to family 2 is “</a:t>
                </a:r>
                <a:r>
                  <a:rPr lang="el-GR" sz="2000" b="1" dirty="0">
                    <a:latin typeface="Times New Roman" panose="02020603050405020304" pitchFamily="18" charset="0"/>
                    <a:cs typeface="Times New Roman" panose="02020603050405020304" pitchFamily="18" charset="0"/>
                  </a:rPr>
                  <a:t>α</a:t>
                </a:r>
                <a:r>
                  <a:rPr lang="en-US" sz="2000" dirty="0">
                    <a:latin typeface="Times New Roman" panose="02020603050405020304" pitchFamily="18" charset="0"/>
                    <a:cs typeface="Times New Roman" panose="02020603050405020304" pitchFamily="18" charset="0"/>
                  </a:rPr>
                  <a:t>”.</a:t>
                </a:r>
              </a:p>
              <a:p>
                <a:pPr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If only one of the hypothesis is rejected, then it would be “</a:t>
                </a:r>
                <a:r>
                  <a:rPr lang="el-GR" sz="2000" b="1" dirty="0">
                    <a:latin typeface="Times New Roman" panose="02020603050405020304" pitchFamily="18" charset="0"/>
                    <a:cs typeface="Times New Roman" panose="02020603050405020304" pitchFamily="18" charset="0"/>
                  </a:rPr>
                  <a:t>(1 </a:t>
                </a:r>
                <a:r>
                  <a:rPr lang="en-US" sz="2000" b="1" dirty="0">
                    <a:latin typeface="Times New Roman" panose="02020603050405020304" pitchFamily="18" charset="0"/>
                    <a:cs typeface="Times New Roman" panose="02020603050405020304" pitchFamily="18" charset="0"/>
                  </a:rPr>
                  <a:t>-</a:t>
                </a:r>
                <a:r>
                  <a:rPr lang="el-GR" sz="2000" b="1" dirty="0">
                    <a:latin typeface="Times New Roman" panose="02020603050405020304" pitchFamily="18" charset="0"/>
                    <a:cs typeface="Times New Roman" panose="02020603050405020304" pitchFamily="18" charset="0"/>
                  </a:rPr>
                  <a:t> γ)α/2</a:t>
                </a:r>
                <a:r>
                  <a:rPr lang="en-US" sz="2000" dirty="0">
                    <a:latin typeface="Times New Roman" panose="02020603050405020304" pitchFamily="18" charset="0"/>
                    <a:cs typeface="Times New Roman" panose="02020603050405020304" pitchFamily="18" charset="0"/>
                  </a:rPr>
                  <a:t>”.</a:t>
                </a:r>
                <a:r>
                  <a:rPr lang="el-GR" sz="2000" b="1" dirty="0">
                    <a:latin typeface="Times New Roman" panose="02020603050405020304" pitchFamily="18" charset="0"/>
                    <a:cs typeface="Times New Roman" panose="02020603050405020304" pitchFamily="18" charset="0"/>
                  </a:rPr>
                  <a:t> </a:t>
                </a:r>
                <a:endParaRPr lang="en-US" sz="2000" b="1" dirty="0">
                  <a:latin typeface="Times New Roman" panose="02020603050405020304" pitchFamily="18" charset="0"/>
                  <a:cs typeface="Times New Roman" panose="02020603050405020304" pitchFamily="18" charset="0"/>
                </a:endParaRPr>
              </a:p>
              <a:p>
                <a:pPr marL="0" indent="0" algn="just">
                  <a:buNone/>
                </a:pPr>
                <a:endParaRPr lang="en-US" sz="2000" dirty="0">
                  <a:latin typeface="Times New Roman" panose="02020603050405020304" pitchFamily="18" charset="0"/>
                  <a:cs typeface="Times New Roman" panose="02020603050405020304" pitchFamily="18" charset="0"/>
                </a:endParaRPr>
              </a:p>
              <a:p>
                <a:pPr marL="0" indent="0" algn="just">
                  <a:buNone/>
                </a:pPr>
                <a:endParaRPr lang="en-US" sz="2000"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p:txBody>
          </p:sp>
        </mc:Choice>
        <mc:Fallback xmlns="">
          <p:sp>
            <p:nvSpPr>
              <p:cNvPr id="2" name="Text Placeholder 1">
                <a:extLst>
                  <a:ext uri="{FF2B5EF4-FFF2-40B4-BE49-F238E27FC236}">
                    <a16:creationId xmlns:a16="http://schemas.microsoft.com/office/drawing/2014/main" id="{A33496CF-E960-BC3A-361D-3B74F82C3DCF}"/>
                  </a:ext>
                </a:extLst>
              </p:cNvPr>
              <p:cNvSpPr>
                <a:spLocks noGrp="1" noRot="1" noChangeAspect="1" noMove="1" noResize="1" noEditPoints="1" noAdjustHandles="1" noChangeArrowheads="1" noChangeShapeType="1" noTextEdit="1"/>
              </p:cNvSpPr>
              <p:nvPr>
                <p:ph type="body" sz="quarter" idx="22"/>
              </p:nvPr>
            </p:nvSpPr>
            <p:spPr>
              <a:xfrm>
                <a:off x="363983" y="221942"/>
                <a:ext cx="11540971" cy="6063448"/>
              </a:xfrm>
              <a:blipFill>
                <a:blip r:embed="rId2"/>
                <a:stretch>
                  <a:fillRect b="-503"/>
                </a:stretch>
              </a:blipFill>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2CCC7AD6-3DB8-FCFE-6506-97651FA57ACA}"/>
              </a:ext>
            </a:extLst>
          </p:cNvPr>
          <p:cNvSpPr>
            <a:spLocks noGrp="1"/>
          </p:cNvSpPr>
          <p:nvPr>
            <p:ph type="sldNum" sz="quarter" idx="21"/>
          </p:nvPr>
        </p:nvSpPr>
        <p:spPr/>
        <p:txBody>
          <a:bodyPr/>
          <a:lstStyle/>
          <a:p>
            <a:fld id="{997006E5-C7AA-4492-BE99-3C3768669B0A}" type="slidenum">
              <a:rPr lang="en-US" smtClean="0"/>
              <a:t>19</a:t>
            </a:fld>
            <a:endParaRPr lang="en-US"/>
          </a:p>
        </p:txBody>
      </p:sp>
    </p:spTree>
    <p:extLst>
      <p:ext uri="{BB962C8B-B14F-4D97-AF65-F5344CB8AC3E}">
        <p14:creationId xmlns:p14="http://schemas.microsoft.com/office/powerpoint/2010/main" val="333704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B53681D-5D73-8F92-9B81-8766A873CCB2}"/>
              </a:ext>
            </a:extLst>
          </p:cNvPr>
          <p:cNvSpPr>
            <a:spLocks noGrp="1"/>
          </p:cNvSpPr>
          <p:nvPr>
            <p:ph type="body" sz="quarter" idx="13"/>
          </p:nvPr>
        </p:nvSpPr>
        <p:spPr>
          <a:xfrm>
            <a:off x="5113175" y="673775"/>
            <a:ext cx="6712112" cy="3900487"/>
          </a:xfrm>
        </p:spPr>
        <p:txBody>
          <a:bodyPr/>
          <a:lstStyle/>
          <a:p>
            <a:pPr>
              <a:buFont typeface="Wingdings" panose="05000000000000000000" pitchFamily="2" charset="2"/>
              <a:buChar char="q"/>
            </a:pPr>
            <a:r>
              <a:rPr lang="en-US" sz="2400" dirty="0"/>
              <a:t>What is Multiplicity?</a:t>
            </a:r>
          </a:p>
          <a:p>
            <a:pPr>
              <a:buFont typeface="Wingdings" panose="05000000000000000000" pitchFamily="2" charset="2"/>
              <a:buChar char="q"/>
            </a:pPr>
            <a:r>
              <a:rPr lang="en-US" sz="2400" dirty="0"/>
              <a:t>Regulatory guidelines</a:t>
            </a:r>
          </a:p>
          <a:p>
            <a:pPr>
              <a:buFont typeface="Wingdings" panose="05000000000000000000" pitchFamily="2" charset="2"/>
              <a:buChar char="q"/>
            </a:pPr>
            <a:r>
              <a:rPr lang="en-US" sz="2400" dirty="0"/>
              <a:t>FWER</a:t>
            </a:r>
          </a:p>
          <a:p>
            <a:pPr>
              <a:buFont typeface="Wingdings" panose="05000000000000000000" pitchFamily="2" charset="2"/>
              <a:buChar char="q"/>
            </a:pPr>
            <a:r>
              <a:rPr lang="en-US" sz="2400" dirty="0"/>
              <a:t>Types of endpoints (Backup Slide)</a:t>
            </a:r>
          </a:p>
          <a:p>
            <a:pPr>
              <a:buFont typeface="Wingdings" panose="05000000000000000000" pitchFamily="2" charset="2"/>
              <a:buChar char="q"/>
            </a:pPr>
            <a:endParaRPr lang="en-US" sz="2400" dirty="0"/>
          </a:p>
          <a:p>
            <a:pPr>
              <a:buFont typeface="Wingdings" panose="05000000000000000000" pitchFamily="2" charset="2"/>
              <a:buChar char="q"/>
            </a:pPr>
            <a:endParaRPr lang="en-US" sz="2400" dirty="0"/>
          </a:p>
        </p:txBody>
      </p:sp>
      <p:sp>
        <p:nvSpPr>
          <p:cNvPr id="3" name="Title 2">
            <a:extLst>
              <a:ext uri="{FF2B5EF4-FFF2-40B4-BE49-F238E27FC236}">
                <a16:creationId xmlns:a16="http://schemas.microsoft.com/office/drawing/2014/main" id="{576AFAD7-927D-F1DB-13A3-1AD0C454DFD8}"/>
              </a:ext>
            </a:extLst>
          </p:cNvPr>
          <p:cNvSpPr>
            <a:spLocks noGrp="1"/>
          </p:cNvSpPr>
          <p:nvPr>
            <p:ph type="title"/>
          </p:nvPr>
        </p:nvSpPr>
        <p:spPr/>
        <p:txBody>
          <a:bodyPr/>
          <a:lstStyle/>
          <a:p>
            <a:r>
              <a:rPr lang="en-US" dirty="0"/>
              <a:t>Agenda</a:t>
            </a:r>
          </a:p>
        </p:txBody>
      </p:sp>
      <p:sp>
        <p:nvSpPr>
          <p:cNvPr id="4" name="Subtitle 3">
            <a:extLst>
              <a:ext uri="{FF2B5EF4-FFF2-40B4-BE49-F238E27FC236}">
                <a16:creationId xmlns:a16="http://schemas.microsoft.com/office/drawing/2014/main" id="{69392698-7510-22B8-0532-BE20344BD7CD}"/>
              </a:ext>
            </a:extLst>
          </p:cNvPr>
          <p:cNvSpPr>
            <a:spLocks noGrp="1"/>
          </p:cNvSpPr>
          <p:nvPr>
            <p:ph type="subTitle" idx="1"/>
          </p:nvPr>
        </p:nvSpPr>
        <p:spPr/>
        <p:txBody>
          <a:bodyPr/>
          <a:lstStyle/>
          <a:p>
            <a:r>
              <a:rPr lang="en-US" sz="2000" b="1" dirty="0">
                <a:solidFill>
                  <a:schemeClr val="tx2"/>
                </a:solidFill>
              </a:rPr>
              <a:t>Introduction</a:t>
            </a:r>
          </a:p>
          <a:p>
            <a:endParaRPr lang="en-US" sz="2000" dirty="0"/>
          </a:p>
        </p:txBody>
      </p:sp>
      <p:sp>
        <p:nvSpPr>
          <p:cNvPr id="5" name="Slide Number Placeholder 4">
            <a:extLst>
              <a:ext uri="{FF2B5EF4-FFF2-40B4-BE49-F238E27FC236}">
                <a16:creationId xmlns:a16="http://schemas.microsoft.com/office/drawing/2014/main" id="{B3A50615-4DD8-7FEB-3C21-10A263D8C700}"/>
              </a:ext>
            </a:extLst>
          </p:cNvPr>
          <p:cNvSpPr>
            <a:spLocks noGrp="1"/>
          </p:cNvSpPr>
          <p:nvPr>
            <p:ph type="sldNum" sz="quarter" idx="12"/>
          </p:nvPr>
        </p:nvSpPr>
        <p:spPr/>
        <p:txBody>
          <a:bodyPr/>
          <a:lstStyle/>
          <a:p>
            <a:fld id="{997006E5-C7AA-4492-BE99-3C3768669B0A}" type="slidenum">
              <a:rPr lang="en-US" smtClean="0"/>
              <a:t>2</a:t>
            </a:fld>
            <a:endParaRPr lang="en-US"/>
          </a:p>
        </p:txBody>
      </p:sp>
    </p:spTree>
    <p:extLst>
      <p:ext uri="{BB962C8B-B14F-4D97-AF65-F5344CB8AC3E}">
        <p14:creationId xmlns:p14="http://schemas.microsoft.com/office/powerpoint/2010/main" val="1034993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624958B-C219-5370-B630-C133915CF17B}"/>
              </a:ext>
            </a:extLst>
          </p:cNvPr>
          <p:cNvPicPr>
            <a:picLocks noChangeAspect="1"/>
          </p:cNvPicPr>
          <p:nvPr/>
        </p:nvPicPr>
        <p:blipFill>
          <a:blip r:embed="rId2"/>
          <a:stretch>
            <a:fillRect/>
          </a:stretch>
        </p:blipFill>
        <p:spPr>
          <a:xfrm>
            <a:off x="738422" y="1729517"/>
            <a:ext cx="5357578" cy="3398966"/>
          </a:xfrm>
          <a:prstGeom prst="rect">
            <a:avLst/>
          </a:prstGeom>
        </p:spPr>
      </p:pic>
      <p:pic>
        <p:nvPicPr>
          <p:cNvPr id="9" name="Picture 8">
            <a:extLst>
              <a:ext uri="{FF2B5EF4-FFF2-40B4-BE49-F238E27FC236}">
                <a16:creationId xmlns:a16="http://schemas.microsoft.com/office/drawing/2014/main" id="{2BE42478-5EA6-95FF-A072-7774617A198D}"/>
              </a:ext>
            </a:extLst>
          </p:cNvPr>
          <p:cNvPicPr>
            <a:picLocks noChangeAspect="1"/>
          </p:cNvPicPr>
          <p:nvPr/>
        </p:nvPicPr>
        <p:blipFill>
          <a:blip r:embed="rId3"/>
          <a:stretch>
            <a:fillRect/>
          </a:stretch>
        </p:blipFill>
        <p:spPr>
          <a:xfrm>
            <a:off x="6840696" y="1729517"/>
            <a:ext cx="4274773" cy="3398966"/>
          </a:xfrm>
          <a:prstGeom prst="rect">
            <a:avLst/>
          </a:prstGeom>
        </p:spPr>
      </p:pic>
      <p:sp>
        <p:nvSpPr>
          <p:cNvPr id="10" name="Title 3">
            <a:extLst>
              <a:ext uri="{FF2B5EF4-FFF2-40B4-BE49-F238E27FC236}">
                <a16:creationId xmlns:a16="http://schemas.microsoft.com/office/drawing/2014/main" id="{C7010A15-5443-32AC-FA70-26BD1E677C74}"/>
              </a:ext>
            </a:extLst>
          </p:cNvPr>
          <p:cNvSpPr>
            <a:spLocks noGrp="1"/>
          </p:cNvSpPr>
          <p:nvPr>
            <p:ph type="title"/>
          </p:nvPr>
        </p:nvSpPr>
        <p:spPr>
          <a:xfrm>
            <a:off x="365125" y="207377"/>
            <a:ext cx="11460163" cy="430887"/>
          </a:xfrm>
        </p:spPr>
        <p:txBody>
          <a:bodyPr/>
          <a:lstStyle/>
          <a:p>
            <a:r>
              <a:rPr lang="en-US" dirty="0">
                <a:latin typeface="+mn-lt"/>
              </a:rPr>
              <a:t>Graphs of </a:t>
            </a:r>
            <a:r>
              <a:rPr lang="en-US" b="1" dirty="0">
                <a:latin typeface="+mn-lt"/>
              </a:rPr>
              <a:t>Serial and Parallel Gatekeeping Procedures</a:t>
            </a:r>
            <a:endParaRPr lang="en-US" dirty="0"/>
          </a:p>
        </p:txBody>
      </p:sp>
      <p:sp>
        <p:nvSpPr>
          <p:cNvPr id="2" name="Slide Number Placeholder 1">
            <a:extLst>
              <a:ext uri="{FF2B5EF4-FFF2-40B4-BE49-F238E27FC236}">
                <a16:creationId xmlns:a16="http://schemas.microsoft.com/office/drawing/2014/main" id="{5F274652-85FB-FF4D-4C13-F2F5C48E6080}"/>
              </a:ext>
            </a:extLst>
          </p:cNvPr>
          <p:cNvSpPr>
            <a:spLocks noGrp="1"/>
          </p:cNvSpPr>
          <p:nvPr>
            <p:ph type="sldNum" sz="quarter" idx="21"/>
          </p:nvPr>
        </p:nvSpPr>
        <p:spPr/>
        <p:txBody>
          <a:bodyPr/>
          <a:lstStyle/>
          <a:p>
            <a:fld id="{997006E5-C7AA-4492-BE99-3C3768669B0A}" type="slidenum">
              <a:rPr lang="en-US" smtClean="0"/>
              <a:t>20</a:t>
            </a:fld>
            <a:endParaRPr lang="en-US"/>
          </a:p>
        </p:txBody>
      </p:sp>
    </p:spTree>
    <p:extLst>
      <p:ext uri="{BB962C8B-B14F-4D97-AF65-F5344CB8AC3E}">
        <p14:creationId xmlns:p14="http://schemas.microsoft.com/office/powerpoint/2010/main" val="2732268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8D7B485-6329-158D-374B-9F9F28B0BD02}"/>
              </a:ext>
            </a:extLst>
          </p:cNvPr>
          <p:cNvSpPr>
            <a:spLocks noGrp="1"/>
          </p:cNvSpPr>
          <p:nvPr>
            <p:ph type="body" sz="quarter" idx="22"/>
          </p:nvPr>
        </p:nvSpPr>
        <p:spPr>
          <a:xfrm>
            <a:off x="365125" y="790113"/>
            <a:ext cx="11460163" cy="5362112"/>
          </a:xfrm>
        </p:spPr>
        <p:txBody>
          <a:bodyPr/>
          <a:lstStyle/>
          <a:p>
            <a:pPr algn="just">
              <a:buFont typeface="Wingdings" panose="05000000000000000000" pitchFamily="2" charset="2"/>
              <a:buChar char="Ø"/>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In the multi-sequence gatekeeping procedure, the testing of hypotheses is organized into multiple sequences, each represents a distinct set of related hypotheses. This approach allows for branching, where the testing can proceed along different sequences based on the rejection or acceptance of hypotheses at each step. </a:t>
            </a:r>
          </a:p>
          <a:p>
            <a:pPr marL="0" indent="0" algn="just">
              <a:buNone/>
            </a:pPr>
            <a:r>
              <a:rPr lang="en-US" sz="2000" b="1" u="sng" dirty="0">
                <a:latin typeface="Times New Roman" panose="02020603050405020304" pitchFamily="18" charset="0"/>
                <a:cs typeface="Times New Roman" panose="02020603050405020304" pitchFamily="18" charset="0"/>
              </a:rPr>
              <a:t>Example of Schizophrenia trial:</a:t>
            </a:r>
          </a:p>
          <a:p>
            <a:pPr marL="0" indent="0" algn="just">
              <a:buNone/>
            </a:pPr>
            <a:r>
              <a:rPr lang="en-US" sz="2000" b="1" dirty="0">
                <a:latin typeface="Times New Roman" panose="02020603050405020304" pitchFamily="18" charset="0"/>
                <a:cs typeface="Times New Roman" panose="02020603050405020304" pitchFamily="18" charset="0"/>
              </a:rPr>
              <a:t>Objective:</a:t>
            </a:r>
          </a:p>
          <a:p>
            <a:pPr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Evaluate the short-term efficacy and safety of lurasidone in the treatment of acute schizophrenia.</a:t>
            </a:r>
          </a:p>
          <a:p>
            <a:pPr marL="0" indent="0" algn="just">
              <a:buNone/>
            </a:pPr>
            <a:r>
              <a:rPr lang="en-US" sz="2000" b="1" dirty="0">
                <a:latin typeface="Times New Roman" panose="02020603050405020304" pitchFamily="18" charset="0"/>
                <a:cs typeface="Times New Roman" panose="02020603050405020304" pitchFamily="18" charset="0"/>
              </a:rPr>
              <a:t>Trial arms</a:t>
            </a:r>
            <a:r>
              <a:rPr lang="en-US" sz="2000" dirty="0">
                <a:latin typeface="Times New Roman" panose="02020603050405020304" pitchFamily="18" charset="0"/>
                <a:cs typeface="Times New Roman" panose="02020603050405020304" pitchFamily="18" charset="0"/>
              </a:rPr>
              <a:t> </a:t>
            </a:r>
          </a:p>
          <a:p>
            <a:pPr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Two doses of lurasidone (40 mg and 120 mg) versus placebo.</a:t>
            </a:r>
          </a:p>
          <a:p>
            <a:pPr marL="0" indent="0" algn="just">
              <a:buNone/>
            </a:pPr>
            <a:r>
              <a:rPr lang="en-US" sz="2000" b="1" dirty="0">
                <a:latin typeface="Times New Roman" panose="02020603050405020304" pitchFamily="18" charset="0"/>
                <a:cs typeface="Times New Roman" panose="02020603050405020304" pitchFamily="18" charset="0"/>
              </a:rPr>
              <a:t>Primary endpoint</a:t>
            </a:r>
            <a:r>
              <a:rPr lang="en-US" sz="2000" dirty="0">
                <a:latin typeface="Times New Roman" panose="02020603050405020304" pitchFamily="18" charset="0"/>
                <a:cs typeface="Times New Roman" panose="02020603050405020304" pitchFamily="18" charset="0"/>
              </a:rPr>
              <a:t> </a:t>
            </a:r>
          </a:p>
          <a:p>
            <a:pPr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Endpoint P: Change from baseline to Week 6 in PANSS (Positive and Negative Syndrome Scale) total score.</a:t>
            </a:r>
          </a:p>
          <a:p>
            <a:pPr marL="0" indent="0" algn="just">
              <a:buNone/>
            </a:pPr>
            <a:r>
              <a:rPr lang="en-US" sz="2000" b="1" dirty="0">
                <a:latin typeface="Times New Roman" panose="02020603050405020304" pitchFamily="18" charset="0"/>
                <a:cs typeface="Times New Roman" panose="02020603050405020304" pitchFamily="18" charset="0"/>
              </a:rPr>
              <a:t>Secondary endpoint</a:t>
            </a:r>
            <a:r>
              <a:rPr lang="en-US" sz="2000" dirty="0">
                <a:latin typeface="Times New Roman" panose="02020603050405020304" pitchFamily="18" charset="0"/>
                <a:cs typeface="Times New Roman" panose="02020603050405020304" pitchFamily="18" charset="0"/>
              </a:rPr>
              <a:t> </a:t>
            </a:r>
          </a:p>
          <a:p>
            <a:pPr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Endpoint S: Change from baseline to Week 6 in CGI-S (Clinical Global Impressions – Severity) score.</a:t>
            </a:r>
          </a:p>
          <a:p>
            <a:pPr algn="just">
              <a:buFont typeface="Wingdings" panose="05000000000000000000" pitchFamily="2" charset="2"/>
              <a:buChar char="Ø"/>
            </a:pPr>
            <a:endParaRPr lang="en-US" sz="2000" b="1" dirty="0">
              <a:latin typeface="Times New Roman" panose="02020603050405020304" pitchFamily="18" charset="0"/>
              <a:cs typeface="Times New Roman" panose="02020603050405020304" pitchFamily="18" charset="0"/>
            </a:endParaRPr>
          </a:p>
          <a:p>
            <a:pPr marL="0" indent="0" algn="just">
              <a:buNone/>
            </a:pPr>
            <a:endParaRPr lang="en-US" sz="2000" b="1" u="sng"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Ø"/>
            </a:pPr>
            <a:endParaRPr lang="en-US" sz="2000" u="sng" dirty="0">
              <a:latin typeface="Times New Roman" panose="02020603050405020304" pitchFamily="18" charset="0"/>
              <a:cs typeface="Times New Roman" panose="02020603050405020304" pitchFamily="18" charset="0"/>
            </a:endParaRPr>
          </a:p>
        </p:txBody>
      </p:sp>
      <p:sp>
        <p:nvSpPr>
          <p:cNvPr id="4" name="Title 3">
            <a:extLst>
              <a:ext uri="{FF2B5EF4-FFF2-40B4-BE49-F238E27FC236}">
                <a16:creationId xmlns:a16="http://schemas.microsoft.com/office/drawing/2014/main" id="{0490384F-0EC3-6A28-978D-B11B94E7E4FE}"/>
              </a:ext>
            </a:extLst>
          </p:cNvPr>
          <p:cNvSpPr>
            <a:spLocks noGrp="1"/>
          </p:cNvSpPr>
          <p:nvPr>
            <p:ph type="title"/>
          </p:nvPr>
        </p:nvSpPr>
        <p:spPr/>
        <p:txBody>
          <a:bodyPr>
            <a:normAutofit/>
          </a:bodyPr>
          <a:lstStyle/>
          <a:p>
            <a:r>
              <a:rPr lang="en-US" sz="2800" b="1" dirty="0"/>
              <a:t>Multi-Sequence Gatekeeping Procedure</a:t>
            </a:r>
            <a:endParaRPr lang="en-US" dirty="0"/>
          </a:p>
        </p:txBody>
      </p:sp>
      <p:sp>
        <p:nvSpPr>
          <p:cNvPr id="3" name="Slide Number Placeholder 2">
            <a:extLst>
              <a:ext uri="{FF2B5EF4-FFF2-40B4-BE49-F238E27FC236}">
                <a16:creationId xmlns:a16="http://schemas.microsoft.com/office/drawing/2014/main" id="{97F5428E-E3C4-9664-D092-B578D0F0D699}"/>
              </a:ext>
            </a:extLst>
          </p:cNvPr>
          <p:cNvSpPr>
            <a:spLocks noGrp="1"/>
          </p:cNvSpPr>
          <p:nvPr>
            <p:ph type="sldNum" sz="quarter" idx="21"/>
          </p:nvPr>
        </p:nvSpPr>
        <p:spPr/>
        <p:txBody>
          <a:bodyPr/>
          <a:lstStyle/>
          <a:p>
            <a:fld id="{997006E5-C7AA-4492-BE99-3C3768669B0A}" type="slidenum">
              <a:rPr lang="en-US" smtClean="0"/>
              <a:t>21</a:t>
            </a:fld>
            <a:endParaRPr lang="en-US"/>
          </a:p>
        </p:txBody>
      </p:sp>
    </p:spTree>
    <p:extLst>
      <p:ext uri="{BB962C8B-B14F-4D97-AF65-F5344CB8AC3E}">
        <p14:creationId xmlns:p14="http://schemas.microsoft.com/office/powerpoint/2010/main" val="1931661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4">
            <a:extLst>
              <a:ext uri="{FF2B5EF4-FFF2-40B4-BE49-F238E27FC236}">
                <a16:creationId xmlns:a16="http://schemas.microsoft.com/office/drawing/2014/main" id="{6578065D-755E-8D07-950F-63273D0765C5}"/>
              </a:ext>
            </a:extLst>
          </p:cNvPr>
          <p:cNvPicPr>
            <a:picLocks noChangeAspect="1"/>
          </p:cNvPicPr>
          <p:nvPr/>
        </p:nvPicPr>
        <p:blipFill>
          <a:blip r:embed="rId2"/>
          <a:stretch>
            <a:fillRect/>
          </a:stretch>
        </p:blipFill>
        <p:spPr>
          <a:xfrm>
            <a:off x="3958833" y="278806"/>
            <a:ext cx="3601385" cy="2857208"/>
          </a:xfrm>
          <a:prstGeom prst="rect">
            <a:avLst/>
          </a:prstGeom>
        </p:spPr>
      </p:pic>
      <p:pic>
        <p:nvPicPr>
          <p:cNvPr id="7" name="Content Placeholder 4">
            <a:extLst>
              <a:ext uri="{FF2B5EF4-FFF2-40B4-BE49-F238E27FC236}">
                <a16:creationId xmlns:a16="http://schemas.microsoft.com/office/drawing/2014/main" id="{9D570EAC-A073-1896-2BF5-0FE762B47F33}"/>
              </a:ext>
            </a:extLst>
          </p:cNvPr>
          <p:cNvPicPr>
            <a:picLocks noChangeAspect="1"/>
          </p:cNvPicPr>
          <p:nvPr/>
        </p:nvPicPr>
        <p:blipFill>
          <a:blip r:embed="rId3"/>
          <a:stretch>
            <a:fillRect/>
          </a:stretch>
        </p:blipFill>
        <p:spPr>
          <a:xfrm>
            <a:off x="962302" y="3200866"/>
            <a:ext cx="4408543" cy="2997808"/>
          </a:xfrm>
          <a:prstGeom prst="rect">
            <a:avLst/>
          </a:prstGeom>
        </p:spPr>
      </p:pic>
      <p:pic>
        <p:nvPicPr>
          <p:cNvPr id="8" name="Picture 7">
            <a:extLst>
              <a:ext uri="{FF2B5EF4-FFF2-40B4-BE49-F238E27FC236}">
                <a16:creationId xmlns:a16="http://schemas.microsoft.com/office/drawing/2014/main" id="{87A53126-DE9C-E81F-3EB0-8D0568A3CCD0}"/>
              </a:ext>
            </a:extLst>
          </p:cNvPr>
          <p:cNvPicPr>
            <a:picLocks noChangeAspect="1"/>
          </p:cNvPicPr>
          <p:nvPr/>
        </p:nvPicPr>
        <p:blipFill>
          <a:blip r:embed="rId4"/>
          <a:stretch>
            <a:fillRect/>
          </a:stretch>
        </p:blipFill>
        <p:spPr>
          <a:xfrm>
            <a:off x="6441352" y="3200867"/>
            <a:ext cx="4524995" cy="2997807"/>
          </a:xfrm>
          <a:prstGeom prst="rect">
            <a:avLst/>
          </a:prstGeom>
        </p:spPr>
      </p:pic>
      <p:sp>
        <p:nvSpPr>
          <p:cNvPr id="2" name="Slide Number Placeholder 1">
            <a:extLst>
              <a:ext uri="{FF2B5EF4-FFF2-40B4-BE49-F238E27FC236}">
                <a16:creationId xmlns:a16="http://schemas.microsoft.com/office/drawing/2014/main" id="{84B4AA79-B386-2567-239E-2C47FD1F1768}"/>
              </a:ext>
            </a:extLst>
          </p:cNvPr>
          <p:cNvSpPr>
            <a:spLocks noGrp="1"/>
          </p:cNvSpPr>
          <p:nvPr>
            <p:ph type="sldNum" sz="quarter" idx="21"/>
          </p:nvPr>
        </p:nvSpPr>
        <p:spPr/>
        <p:txBody>
          <a:bodyPr/>
          <a:lstStyle/>
          <a:p>
            <a:fld id="{997006E5-C7AA-4492-BE99-3C3768669B0A}" type="slidenum">
              <a:rPr lang="en-US" smtClean="0"/>
              <a:t>22</a:t>
            </a:fld>
            <a:endParaRPr lang="en-US"/>
          </a:p>
        </p:txBody>
      </p:sp>
    </p:spTree>
    <p:extLst>
      <p:ext uri="{BB962C8B-B14F-4D97-AF65-F5344CB8AC3E}">
        <p14:creationId xmlns:p14="http://schemas.microsoft.com/office/powerpoint/2010/main" val="10244515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117107E-B5E3-7E46-A3AA-68DCDD2EE2C7}"/>
              </a:ext>
            </a:extLst>
          </p:cNvPr>
          <p:cNvSpPr>
            <a:spLocks noGrp="1"/>
          </p:cNvSpPr>
          <p:nvPr>
            <p:ph type="title"/>
          </p:nvPr>
        </p:nvSpPr>
        <p:spPr>
          <a:xfrm>
            <a:off x="365918" y="3943904"/>
            <a:ext cx="11460163" cy="793812"/>
          </a:xfrm>
        </p:spPr>
        <p:txBody>
          <a:bodyPr>
            <a:normAutofit/>
          </a:bodyPr>
          <a:lstStyle/>
          <a:p>
            <a:pPr algn="ctr"/>
            <a:r>
              <a:rPr lang="en-US" sz="4400" dirty="0"/>
              <a:t>Simulation Study</a:t>
            </a:r>
          </a:p>
        </p:txBody>
      </p:sp>
    </p:spTree>
    <p:extLst>
      <p:ext uri="{BB962C8B-B14F-4D97-AF65-F5344CB8AC3E}">
        <p14:creationId xmlns:p14="http://schemas.microsoft.com/office/powerpoint/2010/main" val="1604895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F4400B51-37A1-93DA-41A3-D24D6FF03508}"/>
                  </a:ext>
                </a:extLst>
              </p:cNvPr>
              <p:cNvSpPr>
                <a:spLocks noGrp="1"/>
              </p:cNvSpPr>
              <p:nvPr>
                <p:ph type="body" sz="quarter" idx="22"/>
              </p:nvPr>
            </p:nvSpPr>
            <p:spPr>
              <a:xfrm>
                <a:off x="301841" y="878889"/>
                <a:ext cx="11523447" cy="5291092"/>
              </a:xfrm>
            </p:spPr>
            <p:txBody>
              <a:bodyPr/>
              <a:lstStyle/>
              <a:p>
                <a:pPr algn="just">
                  <a:buFont typeface="Wingdings" panose="05000000000000000000" pitchFamily="2" charset="2"/>
                  <a:buChar char="Ø"/>
                </a:pPr>
                <a:r>
                  <a:rPr lang="en-US" sz="1800" i="0" dirty="0">
                    <a:effectLst/>
                    <a:latin typeface="Times New Roman" panose="02020603050405020304" pitchFamily="18" charset="0"/>
                    <a:ea typeface="Calibri"/>
                    <a:cs typeface="Times New Roman" panose="02020603050405020304" pitchFamily="18" charset="0"/>
                  </a:rPr>
                  <a:t>The aim of this study is to demonstrate the non-inferiority of the immune response and evaluate safety of </a:t>
                </a:r>
                <a:r>
                  <a:rPr lang="en-US" sz="1800" dirty="0">
                    <a:latin typeface="Times New Roman" panose="02020603050405020304" pitchFamily="18" charset="0"/>
                    <a:ea typeface="Calibri"/>
                    <a:cs typeface="Times New Roman" panose="02020603050405020304" pitchFamily="18" charset="0"/>
                  </a:rPr>
                  <a:t>XXX</a:t>
                </a:r>
                <a:r>
                  <a:rPr lang="en-US" sz="1800" i="0" dirty="0">
                    <a:effectLst/>
                    <a:latin typeface="Times New Roman" panose="02020603050405020304" pitchFamily="18" charset="0"/>
                    <a:ea typeface="Calibri"/>
                    <a:cs typeface="Times New Roman" panose="02020603050405020304" pitchFamily="18" charset="0"/>
                  </a:rPr>
                  <a:t> investigational vaccine in adults 50-59 years of age (YOA), including those who are at increased risk of </a:t>
                </a:r>
                <a:r>
                  <a:rPr lang="en-US" sz="1800" dirty="0">
                    <a:latin typeface="Times New Roman" panose="02020603050405020304" pitchFamily="18" charset="0"/>
                    <a:ea typeface="Calibri"/>
                    <a:cs typeface="Times New Roman" panose="02020603050405020304" pitchFamily="18" charset="0"/>
                  </a:rPr>
                  <a:t>XXX-lower</a:t>
                </a:r>
                <a:r>
                  <a:rPr lang="en-US" sz="1800" i="0" dirty="0">
                    <a:effectLst/>
                    <a:latin typeface="Times New Roman" panose="02020603050405020304" pitchFamily="18" charset="0"/>
                    <a:ea typeface="Calibri"/>
                    <a:cs typeface="Times New Roman" panose="02020603050405020304" pitchFamily="18" charset="0"/>
                  </a:rPr>
                  <a:t> respiratory tract disease (LRTD), versus adults ≥60 YOA, where vaccine efficacy against </a:t>
                </a:r>
                <a:r>
                  <a:rPr lang="en-US" sz="1800" dirty="0">
                    <a:latin typeface="Times New Roman" panose="02020603050405020304" pitchFamily="18" charset="0"/>
                    <a:ea typeface="Calibri"/>
                    <a:cs typeface="Times New Roman" panose="02020603050405020304" pitchFamily="18" charset="0"/>
                  </a:rPr>
                  <a:t>XXX-LRTD</a:t>
                </a:r>
                <a:r>
                  <a:rPr lang="en-US" sz="1800" i="0" dirty="0">
                    <a:effectLst/>
                    <a:latin typeface="Times New Roman" panose="02020603050405020304" pitchFamily="18" charset="0"/>
                    <a:ea typeface="Calibri"/>
                    <a:cs typeface="Times New Roman" panose="02020603050405020304" pitchFamily="18" charset="0"/>
                  </a:rPr>
                  <a:t> is being assessed in another clinical study.</a:t>
                </a:r>
                <a:endParaRPr lang="en-US" sz="1800" dirty="0">
                  <a:latin typeface="Times New Roman" panose="02020603050405020304" pitchFamily="18" charset="0"/>
                  <a:ea typeface="Calibri"/>
                  <a:cs typeface="Times New Roman" panose="02020603050405020304" pitchFamily="18" charset="0"/>
                </a:endParaRPr>
              </a:p>
              <a:p>
                <a:pPr marL="359410" indent="-359410" algn="just"/>
                <a:endParaRPr lang="en-US" sz="1800" i="0" dirty="0">
                  <a:effectLst/>
                  <a:latin typeface="Times New Roman" panose="02020603050405020304" pitchFamily="18" charset="0"/>
                  <a:ea typeface="Calibri" panose="020F0502020204030204" pitchFamily="34" charset="0"/>
                  <a:cs typeface="Times New Roman" panose="02020603050405020304" pitchFamily="18" charset="0"/>
                </a:endParaRPr>
              </a:p>
              <a:p>
                <a:pPr marL="457200" indent="-457200" algn="just">
                  <a:buAutoNum type="arabicPeriod"/>
                </a:pPr>
                <a:r>
                  <a:rPr lang="en-US" sz="1800" b="1" dirty="0">
                    <a:solidFill>
                      <a:srgbClr val="000000"/>
                    </a:solidFill>
                    <a:effectLst/>
                    <a:latin typeface="Times New Roman" panose="02020603050405020304" pitchFamily="18" charset="0"/>
                    <a:ea typeface="MS Mincho"/>
                    <a:cs typeface="Times New Roman" panose="02020603050405020304" pitchFamily="18" charset="0"/>
                  </a:rPr>
                  <a:t>Null hypothesis 1 (</a:t>
                </a:r>
                <a14:m>
                  <m:oMath xmlns:m="http://schemas.openxmlformats.org/officeDocument/2006/math">
                    <m:sSub>
                      <m:sSubPr>
                        <m:ctrlPr>
                          <a:rPr lang="en-US" sz="1800" b="1" i="1" smtClean="0">
                            <a:latin typeface="Cambria Math" panose="02040503050406030204" pitchFamily="18" charset="0"/>
                          </a:rPr>
                        </m:ctrlPr>
                      </m:sSubPr>
                      <m:e>
                        <m:r>
                          <a:rPr lang="en-US" sz="1800" b="1" i="1">
                            <a:latin typeface="Cambria Math" panose="02040503050406030204" pitchFamily="18" charset="0"/>
                          </a:rPr>
                          <m:t>𝑯</m:t>
                        </m:r>
                      </m:e>
                      <m:sub>
                        <m:r>
                          <a:rPr lang="en-US" sz="1800" b="1" i="1" smtClean="0">
                            <a:latin typeface="Cambria Math" panose="02040503050406030204" pitchFamily="18" charset="0"/>
                          </a:rPr>
                          <m:t>𝟏</m:t>
                        </m:r>
                      </m:sub>
                    </m:sSub>
                  </m:oMath>
                </a14:m>
                <a:r>
                  <a:rPr lang="en-US" sz="1800" b="1" dirty="0">
                    <a:solidFill>
                      <a:srgbClr val="000000"/>
                    </a:solidFill>
                    <a:effectLst/>
                    <a:latin typeface="Times New Roman" panose="02020603050405020304" pitchFamily="18" charset="0"/>
                    <a:ea typeface="MS Mincho"/>
                    <a:cs typeface="Times New Roman" panose="02020603050405020304" pitchFamily="18" charset="0"/>
                  </a:rPr>
                  <a:t>): </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The </a:t>
                </a:r>
                <a:r>
                  <a:rPr lang="en-US" sz="18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anti-XXX-A</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GMT ratio (</a:t>
                </a:r>
                <a:r>
                  <a:rPr lang="en-US" sz="18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OA-XXX</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Group over </a:t>
                </a:r>
                <a:r>
                  <a:rPr lang="en-US" sz="18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HA-XXX</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Group) is &gt;1.5 or the SRR difference (</a:t>
                </a:r>
                <a:r>
                  <a:rPr lang="en-US" sz="18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OA-XXX</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Group – </a:t>
                </a:r>
                <a:r>
                  <a:rPr lang="en-US" sz="18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HA-XXX</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Group) is &gt;10% at 1 month post</a:t>
                </a:r>
                <a:r>
                  <a:rPr lang="en-US" sz="18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ea typeface="Times New Roman" panose="02020603050405020304" pitchFamily="18" charset="0"/>
                    <a:cs typeface="Times New Roman" panose="02020603050405020304" pitchFamily="18" charset="0"/>
                  </a:rPr>
                  <a:t>XXX</a:t>
                </a:r>
                <a:r>
                  <a:rPr lang="en-US" sz="18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vaccine administration.</a:t>
                </a:r>
              </a:p>
              <a:p>
                <a:pPr marL="457200" indent="-457200" algn="just">
                  <a:buFont typeface="+mj-lt"/>
                  <a:buAutoNum type="arabicPeriod"/>
                </a:pPr>
                <a:endPar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457200" indent="-457200" algn="just">
                  <a:buAutoNum type="arabicPeriod"/>
                </a:pPr>
                <a:r>
                  <a:rPr lang="en-US" sz="1800" b="1" dirty="0">
                    <a:solidFill>
                      <a:srgbClr val="000000"/>
                    </a:solidFill>
                    <a:effectLst/>
                    <a:latin typeface="Times New Roman" panose="02020603050405020304" pitchFamily="18" charset="0"/>
                    <a:ea typeface="MS Mincho"/>
                    <a:cs typeface="Times New Roman" panose="02020603050405020304" pitchFamily="18" charset="0"/>
                  </a:rPr>
                  <a:t>Null hypothesis 2 (</a:t>
                </a:r>
                <a14:m>
                  <m:oMath xmlns:m="http://schemas.openxmlformats.org/officeDocument/2006/math">
                    <m:sSub>
                      <m:sSubPr>
                        <m:ctrlPr>
                          <a:rPr lang="en-US" sz="1800" b="1" i="1" smtClean="0">
                            <a:latin typeface="Cambria Math" panose="02040503050406030204" pitchFamily="18" charset="0"/>
                          </a:rPr>
                        </m:ctrlPr>
                      </m:sSubPr>
                      <m:e>
                        <m:r>
                          <a:rPr lang="en-US" sz="1800" b="1" i="1">
                            <a:latin typeface="Cambria Math" panose="02040503050406030204" pitchFamily="18" charset="0"/>
                          </a:rPr>
                          <m:t>𝑯</m:t>
                        </m:r>
                      </m:e>
                      <m:sub>
                        <m:r>
                          <a:rPr lang="en-US" sz="1800" b="1" i="1" smtClean="0">
                            <a:latin typeface="Cambria Math" panose="02040503050406030204" pitchFamily="18" charset="0"/>
                          </a:rPr>
                          <m:t>𝟐</m:t>
                        </m:r>
                      </m:sub>
                    </m:sSub>
                  </m:oMath>
                </a14:m>
                <a:r>
                  <a:rPr lang="en-US" sz="1800" b="1" dirty="0">
                    <a:solidFill>
                      <a:srgbClr val="000000"/>
                    </a:solidFill>
                    <a:effectLst/>
                    <a:latin typeface="Times New Roman" panose="02020603050405020304" pitchFamily="18" charset="0"/>
                    <a:ea typeface="MS Mincho"/>
                    <a:cs typeface="Times New Roman" panose="02020603050405020304" pitchFamily="18" charset="0"/>
                  </a:rPr>
                  <a:t>): </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The </a:t>
                </a:r>
                <a:r>
                  <a:rPr lang="en-US" sz="18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anti-XXX-B</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GMT ratio (</a:t>
                </a:r>
                <a:r>
                  <a:rPr lang="en-US" sz="18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OA-XXX</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Group over </a:t>
                </a:r>
                <a:r>
                  <a:rPr lang="en-US" sz="18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HA-XXX</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Group) is &gt;1.5 or the SRR difference (</a:t>
                </a:r>
                <a:r>
                  <a:rPr lang="en-US" sz="18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OA-XXX </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Group – </a:t>
                </a:r>
                <a:r>
                  <a:rPr lang="en-US" sz="18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HA-XXX</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Group) is &gt;10% at 1 month post</a:t>
                </a:r>
                <a:r>
                  <a:rPr lang="en-US" sz="18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ea typeface="Times New Roman" panose="02020603050405020304" pitchFamily="18" charset="0"/>
                    <a:cs typeface="Times New Roman" panose="02020603050405020304" pitchFamily="18" charset="0"/>
                  </a:rPr>
                  <a:t>XXX</a:t>
                </a:r>
                <a:r>
                  <a:rPr lang="en-US" sz="18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vaccine administration.</a:t>
                </a:r>
                <a:r>
                  <a:rPr lang="en-US" sz="18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endPar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457200" indent="-457200" algn="just">
                  <a:buFont typeface="+mj-lt"/>
                  <a:buAutoNum type="arabicPeriod"/>
                </a:pPr>
                <a:endPar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457200" indent="-457200" algn="just">
                  <a:buAutoNum type="arabicPeriod"/>
                </a:pPr>
                <a:r>
                  <a:rPr lang="en-US" sz="1800" b="1" dirty="0">
                    <a:solidFill>
                      <a:srgbClr val="000000"/>
                    </a:solidFill>
                    <a:effectLst/>
                    <a:latin typeface="Times New Roman" panose="02020603050405020304" pitchFamily="18" charset="0"/>
                    <a:ea typeface="MS Mincho"/>
                    <a:cs typeface="Times New Roman" panose="02020603050405020304" pitchFamily="18" charset="0"/>
                  </a:rPr>
                  <a:t>Null hypothesis 3 (</a:t>
                </a:r>
                <a14:m>
                  <m:oMath xmlns:m="http://schemas.openxmlformats.org/officeDocument/2006/math">
                    <m:sSub>
                      <m:sSubPr>
                        <m:ctrlPr>
                          <a:rPr lang="en-US" sz="1800" b="1" i="1" smtClean="0">
                            <a:latin typeface="Cambria Math" panose="02040503050406030204" pitchFamily="18" charset="0"/>
                          </a:rPr>
                        </m:ctrlPr>
                      </m:sSubPr>
                      <m:e>
                        <m:r>
                          <a:rPr lang="en-US" sz="1800" b="1" i="1">
                            <a:latin typeface="Cambria Math" panose="02040503050406030204" pitchFamily="18" charset="0"/>
                          </a:rPr>
                          <m:t>𝑯</m:t>
                        </m:r>
                      </m:e>
                      <m:sub>
                        <m:r>
                          <a:rPr lang="en-US" sz="1800" b="1" i="1" smtClean="0">
                            <a:latin typeface="Cambria Math" panose="02040503050406030204" pitchFamily="18" charset="0"/>
                          </a:rPr>
                          <m:t>𝟑</m:t>
                        </m:r>
                      </m:sub>
                    </m:sSub>
                  </m:oMath>
                </a14:m>
                <a:r>
                  <a:rPr lang="en-US" sz="1800" b="1" dirty="0">
                    <a:solidFill>
                      <a:srgbClr val="000000"/>
                    </a:solidFill>
                    <a:effectLst/>
                    <a:latin typeface="Times New Roman" panose="02020603050405020304" pitchFamily="18" charset="0"/>
                    <a:ea typeface="MS Mincho"/>
                    <a:cs typeface="Times New Roman" panose="02020603050405020304" pitchFamily="18" charset="0"/>
                  </a:rPr>
                  <a:t>): </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The </a:t>
                </a:r>
                <a:r>
                  <a:rPr lang="en-US" sz="18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anti-XXX-A</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GMT ratio (</a:t>
                </a:r>
                <a:r>
                  <a:rPr lang="en-US" sz="18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OA-XXX</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Group over </a:t>
                </a:r>
                <a:r>
                  <a:rPr lang="en-US" sz="18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AIR-XXX</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Group) is &gt;1.5 or the SRR difference (</a:t>
                </a:r>
                <a:r>
                  <a:rPr lang="en-US" sz="18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OA-XXX</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Group – </a:t>
                </a:r>
                <a:r>
                  <a:rPr lang="en-US" sz="18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AIR-XXX</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Group) is &gt;10% at 1 month post</a:t>
                </a:r>
                <a:r>
                  <a:rPr lang="en-US" sz="18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ea typeface="Times New Roman" panose="02020603050405020304" pitchFamily="18" charset="0"/>
                    <a:cs typeface="Times New Roman" panose="02020603050405020304" pitchFamily="18" charset="0"/>
                  </a:rPr>
                  <a:t>XXX</a:t>
                </a:r>
                <a:r>
                  <a:rPr lang="en-US" sz="18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vaccine administration.</a:t>
                </a:r>
                <a:r>
                  <a:rPr lang="en-US" sz="18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endPar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457200" indent="-457200" algn="just">
                  <a:buFont typeface="+mj-lt"/>
                  <a:buAutoNum type="arabicPeriod"/>
                </a:pPr>
                <a:endPar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457200" indent="-457200" algn="just">
                  <a:buAutoNum type="arabicPeriod"/>
                </a:pPr>
                <a:r>
                  <a:rPr lang="en-US" sz="1800" b="1" dirty="0">
                    <a:solidFill>
                      <a:srgbClr val="000000"/>
                    </a:solidFill>
                    <a:effectLst/>
                    <a:latin typeface="Times New Roman" panose="02020603050405020304" pitchFamily="18" charset="0"/>
                    <a:ea typeface="MS Mincho"/>
                    <a:cs typeface="Times New Roman" panose="02020603050405020304" pitchFamily="18" charset="0"/>
                  </a:rPr>
                  <a:t>Null hypothesis 4 (</a:t>
                </a:r>
                <a14:m>
                  <m:oMath xmlns:m="http://schemas.openxmlformats.org/officeDocument/2006/math">
                    <m:sSub>
                      <m:sSubPr>
                        <m:ctrlPr>
                          <a:rPr lang="en-US" sz="1800" b="1" i="1" smtClean="0">
                            <a:latin typeface="Cambria Math" panose="02040503050406030204" pitchFamily="18" charset="0"/>
                          </a:rPr>
                        </m:ctrlPr>
                      </m:sSubPr>
                      <m:e>
                        <m:r>
                          <a:rPr lang="en-US" sz="1800" b="1" i="1">
                            <a:latin typeface="Cambria Math" panose="02040503050406030204" pitchFamily="18" charset="0"/>
                          </a:rPr>
                          <m:t>𝑯</m:t>
                        </m:r>
                      </m:e>
                      <m:sub>
                        <m:r>
                          <a:rPr lang="en-US" sz="1800" b="1" i="1" smtClean="0">
                            <a:latin typeface="Cambria Math" panose="02040503050406030204" pitchFamily="18" charset="0"/>
                          </a:rPr>
                          <m:t>𝟒</m:t>
                        </m:r>
                      </m:sub>
                    </m:sSub>
                  </m:oMath>
                </a14:m>
                <a:r>
                  <a:rPr lang="en-US" sz="1800" b="1" dirty="0">
                    <a:solidFill>
                      <a:srgbClr val="000000"/>
                    </a:solidFill>
                    <a:effectLst/>
                    <a:latin typeface="Times New Roman" panose="02020603050405020304" pitchFamily="18" charset="0"/>
                    <a:ea typeface="MS Mincho"/>
                    <a:cs typeface="Times New Roman" panose="02020603050405020304" pitchFamily="18" charset="0"/>
                  </a:rPr>
                  <a:t>): </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The </a:t>
                </a:r>
                <a:r>
                  <a:rPr lang="en-US" sz="18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anti-XXX-B</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GMT ratio (</a:t>
                </a:r>
                <a:r>
                  <a:rPr lang="en-US" sz="18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OA-XXX</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Group over </a:t>
                </a:r>
                <a:r>
                  <a:rPr lang="en-US" sz="18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AIR-XXX</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Group) is &gt;1.5 or the SRR difference (</a:t>
                </a:r>
                <a:r>
                  <a:rPr lang="en-US" sz="18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OA-XXX</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Group – </a:t>
                </a:r>
                <a:r>
                  <a:rPr lang="en-US" sz="18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AIR-XXX</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Group) is &gt;10% at 1 month post</a:t>
                </a:r>
                <a:r>
                  <a:rPr lang="en-US" sz="18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ea typeface="Times New Roman" panose="02020603050405020304" pitchFamily="18" charset="0"/>
                    <a:cs typeface="Times New Roman" panose="02020603050405020304" pitchFamily="18" charset="0"/>
                  </a:rPr>
                  <a:t>XXX</a:t>
                </a:r>
                <a:r>
                  <a:rPr lang="en-US" sz="18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vaccine administration.</a:t>
                </a:r>
                <a:r>
                  <a:rPr lang="en-US" sz="18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endParaRPr lang="en-US" sz="1800" dirty="0">
                  <a:effectLst/>
                  <a:latin typeface="Times New Roman" panose="02020603050405020304" pitchFamily="18" charset="0"/>
                  <a:ea typeface="MS Mincho" panose="02020609040205080304" pitchFamily="49" charset="-128"/>
                  <a:cs typeface="Times New Roman" panose="02020603050405020304" pitchFamily="18" charset="0"/>
                </a:endParaRPr>
              </a:p>
              <a:p>
                <a:pPr>
                  <a:buFont typeface="Wingdings" panose="05000000000000000000" pitchFamily="2" charset="2"/>
                  <a:buChar char="Ø"/>
                </a:pPr>
                <a:endParaRPr lang="en-US" sz="1800" dirty="0">
                  <a:latin typeface="Times New Roman" panose="02020603050405020304" pitchFamily="18" charset="0"/>
                  <a:cs typeface="Times New Roman" panose="02020603050405020304" pitchFamily="18" charset="0"/>
                </a:endParaRPr>
              </a:p>
            </p:txBody>
          </p:sp>
        </mc:Choice>
        <mc:Fallback xmlns="">
          <p:sp>
            <p:nvSpPr>
              <p:cNvPr id="2" name="Text Placeholder 1">
                <a:extLst>
                  <a:ext uri="{FF2B5EF4-FFF2-40B4-BE49-F238E27FC236}">
                    <a16:creationId xmlns:a16="http://schemas.microsoft.com/office/drawing/2014/main" id="{F4400B51-37A1-93DA-41A3-D24D6FF03508}"/>
                  </a:ext>
                </a:extLst>
              </p:cNvPr>
              <p:cNvSpPr>
                <a:spLocks noGrp="1" noRot="1" noChangeAspect="1" noMove="1" noResize="1" noEditPoints="1" noAdjustHandles="1" noChangeArrowheads="1" noChangeShapeType="1" noTextEdit="1"/>
              </p:cNvSpPr>
              <p:nvPr>
                <p:ph type="body" sz="quarter" idx="22"/>
              </p:nvPr>
            </p:nvSpPr>
            <p:spPr>
              <a:xfrm>
                <a:off x="301841" y="878889"/>
                <a:ext cx="11523447" cy="5291092"/>
              </a:xfrm>
              <a:blipFill>
                <a:blip r:embed="rId2"/>
                <a:stretch>
                  <a:fillRect b="-576"/>
                </a:stretch>
              </a:blipFill>
            </p:spPr>
            <p:txBody>
              <a:bodyPr/>
              <a:lstStyle/>
              <a:p>
                <a:r>
                  <a:rPr lang="en-US">
                    <a:noFill/>
                  </a:rPr>
                  <a:t> </a:t>
                </a:r>
              </a:p>
            </p:txBody>
          </p:sp>
        </mc:Fallback>
      </mc:AlternateContent>
      <p:sp>
        <p:nvSpPr>
          <p:cNvPr id="4" name="Title 3">
            <a:extLst>
              <a:ext uri="{FF2B5EF4-FFF2-40B4-BE49-F238E27FC236}">
                <a16:creationId xmlns:a16="http://schemas.microsoft.com/office/drawing/2014/main" id="{1FD50D36-180C-2377-0AB0-5501013D7CD4}"/>
              </a:ext>
            </a:extLst>
          </p:cNvPr>
          <p:cNvSpPr>
            <a:spLocks noGrp="1"/>
          </p:cNvSpPr>
          <p:nvPr>
            <p:ph type="title"/>
          </p:nvPr>
        </p:nvSpPr>
        <p:spPr/>
        <p:txBody>
          <a:bodyPr>
            <a:noAutofit/>
          </a:bodyPr>
          <a:lstStyle/>
          <a:p>
            <a:r>
              <a:rPr lang="en-US" sz="3000" b="1" dirty="0"/>
              <a:t>Objective</a:t>
            </a:r>
            <a:endParaRPr lang="en-US" sz="3000" dirty="0"/>
          </a:p>
        </p:txBody>
      </p:sp>
      <p:sp>
        <p:nvSpPr>
          <p:cNvPr id="3" name="Slide Number Placeholder 2">
            <a:extLst>
              <a:ext uri="{FF2B5EF4-FFF2-40B4-BE49-F238E27FC236}">
                <a16:creationId xmlns:a16="http://schemas.microsoft.com/office/drawing/2014/main" id="{EEBE8E12-CEFF-02B1-85EA-662A1639E57E}"/>
              </a:ext>
            </a:extLst>
          </p:cNvPr>
          <p:cNvSpPr>
            <a:spLocks noGrp="1"/>
          </p:cNvSpPr>
          <p:nvPr>
            <p:ph type="sldNum" sz="quarter" idx="21"/>
          </p:nvPr>
        </p:nvSpPr>
        <p:spPr/>
        <p:txBody>
          <a:bodyPr/>
          <a:lstStyle/>
          <a:p>
            <a:fld id="{997006E5-C7AA-4492-BE99-3C3768669B0A}" type="slidenum">
              <a:rPr lang="en-US" smtClean="0"/>
              <a:t>24</a:t>
            </a:fld>
            <a:endParaRPr lang="en-US"/>
          </a:p>
        </p:txBody>
      </p:sp>
    </p:spTree>
    <p:extLst>
      <p:ext uri="{BB962C8B-B14F-4D97-AF65-F5344CB8AC3E}">
        <p14:creationId xmlns:p14="http://schemas.microsoft.com/office/powerpoint/2010/main" val="2159822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2CC79809-F071-00CE-19C8-D944321352E0}"/>
                  </a:ext>
                </a:extLst>
              </p:cNvPr>
              <p:cNvSpPr>
                <a:spLocks noGrp="1"/>
              </p:cNvSpPr>
              <p:nvPr>
                <p:ph type="body" sz="quarter" idx="22"/>
              </p:nvPr>
            </p:nvSpPr>
            <p:spPr>
              <a:xfrm>
                <a:off x="365125" y="790114"/>
                <a:ext cx="11664118" cy="5486400"/>
              </a:xfrm>
            </p:spPr>
            <p:txBody>
              <a:bodyPr/>
              <a:lstStyle/>
              <a:p>
                <a:pPr algn="just">
                  <a:buFont typeface="Wingdings" panose="05000000000000000000" pitchFamily="2" charset="2"/>
                  <a:buChar char="§"/>
                </a:pPr>
                <a:r>
                  <a:rPr lang="en-US" sz="1700" b="1" dirty="0">
                    <a:latin typeface="Times New Roman" panose="02020603050405020304" pitchFamily="18" charset="0"/>
                    <a:cs typeface="Times New Roman" panose="02020603050405020304" pitchFamily="18" charset="0"/>
                  </a:rPr>
                  <a:t>Note:</a:t>
                </a:r>
                <a:r>
                  <a:rPr lang="en-US" sz="1700" dirty="0">
                    <a:latin typeface="Times New Roman" panose="02020603050405020304" pitchFamily="18" charset="0"/>
                    <a:cs typeface="Times New Roman" panose="02020603050405020304" pitchFamily="18" charset="0"/>
                  </a:rPr>
                  <a:t> Clinical team has identified a Hierarchy among four Hypotheses </a:t>
                </a:r>
                <a14:m>
                  <m:oMath xmlns:m="http://schemas.openxmlformats.org/officeDocument/2006/math">
                    <m:sSub>
                      <m:sSubPr>
                        <m:ctrlPr>
                          <a:rPr lang="en-US" sz="1700" i="1" smtClean="0">
                            <a:latin typeface="Cambria Math" panose="02040503050406030204" pitchFamily="18" charset="0"/>
                          </a:rPr>
                        </m:ctrlPr>
                      </m:sSubPr>
                      <m:e>
                        <m:r>
                          <a:rPr lang="en-US" sz="1700" b="0" i="1">
                            <a:latin typeface="Cambria Math" panose="02040503050406030204" pitchFamily="18" charset="0"/>
                          </a:rPr>
                          <m:t>𝐻</m:t>
                        </m:r>
                      </m:e>
                      <m:sub>
                        <m:r>
                          <a:rPr lang="en-US" sz="1700" b="0" i="1" smtClean="0">
                            <a:latin typeface="Cambria Math" panose="02040503050406030204" pitchFamily="18" charset="0"/>
                          </a:rPr>
                          <m:t>1</m:t>
                        </m:r>
                      </m:sub>
                    </m:sSub>
                  </m:oMath>
                </a14:m>
                <a:r>
                  <a:rPr lang="en-US" sz="1700"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sz="1700" i="1">
                            <a:latin typeface="Cambria Math" panose="02040503050406030204" pitchFamily="18" charset="0"/>
                          </a:rPr>
                        </m:ctrlPr>
                      </m:sSubPr>
                      <m:e>
                        <m:r>
                          <a:rPr lang="en-US" sz="1700" i="1">
                            <a:latin typeface="Cambria Math" panose="02040503050406030204" pitchFamily="18" charset="0"/>
                          </a:rPr>
                          <m:t>𝐻</m:t>
                        </m:r>
                      </m:e>
                      <m:sub>
                        <m:r>
                          <a:rPr lang="en-US" sz="1700" b="0" i="1" smtClean="0">
                            <a:latin typeface="Cambria Math" panose="02040503050406030204" pitchFamily="18" charset="0"/>
                          </a:rPr>
                          <m:t>2</m:t>
                        </m:r>
                      </m:sub>
                    </m:sSub>
                  </m:oMath>
                </a14:m>
                <a:r>
                  <a:rPr lang="en-US" sz="1700"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sz="1700" i="1">
                            <a:latin typeface="Cambria Math" panose="02040503050406030204" pitchFamily="18" charset="0"/>
                          </a:rPr>
                        </m:ctrlPr>
                      </m:sSubPr>
                      <m:e>
                        <m:r>
                          <a:rPr lang="en-US" sz="1700" i="1">
                            <a:latin typeface="Cambria Math" panose="02040503050406030204" pitchFamily="18" charset="0"/>
                          </a:rPr>
                          <m:t>𝐻</m:t>
                        </m:r>
                      </m:e>
                      <m:sub>
                        <m:r>
                          <a:rPr lang="en-US" sz="1700" b="0" i="1" smtClean="0">
                            <a:latin typeface="Cambria Math" panose="02040503050406030204" pitchFamily="18" charset="0"/>
                          </a:rPr>
                          <m:t>3</m:t>
                        </m:r>
                      </m:sub>
                    </m:sSub>
                  </m:oMath>
                </a14:m>
                <a:r>
                  <a:rPr lang="en-US" sz="1700"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sz="1700" i="1">
                            <a:latin typeface="Cambria Math" panose="02040503050406030204" pitchFamily="18" charset="0"/>
                          </a:rPr>
                        </m:ctrlPr>
                      </m:sSubPr>
                      <m:e>
                        <m:r>
                          <a:rPr lang="en-US" sz="1700" i="1">
                            <a:latin typeface="Cambria Math" panose="02040503050406030204" pitchFamily="18" charset="0"/>
                          </a:rPr>
                          <m:t>𝐻</m:t>
                        </m:r>
                      </m:e>
                      <m:sub>
                        <m:r>
                          <a:rPr lang="en-US" sz="1700" b="0" i="1" smtClean="0">
                            <a:latin typeface="Cambria Math" panose="02040503050406030204" pitchFamily="18" charset="0"/>
                          </a:rPr>
                          <m:t>4</m:t>
                        </m:r>
                      </m:sub>
                    </m:sSub>
                  </m:oMath>
                </a14:m>
                <a:r>
                  <a:rPr lang="en-US" sz="1700" dirty="0">
                    <a:latin typeface="Times New Roman" panose="02020603050405020304" pitchFamily="18" charset="0"/>
                    <a:cs typeface="Times New Roman" panose="02020603050405020304" pitchFamily="18" charset="0"/>
                  </a:rPr>
                  <a:t> </a:t>
                </a:r>
              </a:p>
              <a:p>
                <a:pPr algn="just">
                  <a:buFont typeface="Wingdings" panose="05000000000000000000" pitchFamily="2" charset="2"/>
                  <a:buChar char="§"/>
                </a:pPr>
                <a:r>
                  <a:rPr lang="en-US" sz="1700" dirty="0">
                    <a:latin typeface="Times New Roman" panose="02020603050405020304" pitchFamily="18" charset="0"/>
                    <a:cs typeface="Times New Roman" panose="02020603050405020304" pitchFamily="18" charset="0"/>
                  </a:rPr>
                  <a:t>Since we have 4 hierarchical hypotheses, we are using multiplicity adjustment methods to control the family wise error rate which are, </a:t>
                </a:r>
              </a:p>
              <a:p>
                <a:pPr marL="457200" indent="-457200" algn="just">
                  <a:buFont typeface="+mj-lt"/>
                  <a:buAutoNum type="arabicPeriod"/>
                </a:pPr>
                <a:r>
                  <a:rPr lang="en-US" sz="1700" dirty="0">
                    <a:latin typeface="Times New Roman" panose="02020603050405020304" pitchFamily="18" charset="0"/>
                    <a:cs typeface="Times New Roman" panose="02020603050405020304" pitchFamily="18" charset="0"/>
                  </a:rPr>
                  <a:t>Fixed Sequence Procedure</a:t>
                </a:r>
              </a:p>
              <a:p>
                <a:pPr marL="457200" indent="-457200" algn="just">
                  <a:buFont typeface="+mj-lt"/>
                  <a:buAutoNum type="arabicPeriod"/>
                </a:pPr>
                <a:r>
                  <a:rPr lang="en-US" sz="1700" dirty="0">
                    <a:latin typeface="Times New Roman" panose="02020603050405020304" pitchFamily="18" charset="0"/>
                    <a:cs typeface="Times New Roman" panose="02020603050405020304" pitchFamily="18" charset="0"/>
                  </a:rPr>
                  <a:t>Fallback Procedure</a:t>
                </a:r>
              </a:p>
              <a:p>
                <a:pPr marL="457200" indent="-457200" algn="just">
                  <a:buFont typeface="+mj-lt"/>
                  <a:buAutoNum type="arabicPeriod"/>
                </a:pPr>
                <a:r>
                  <a:rPr lang="en-US" sz="1700" dirty="0">
                    <a:latin typeface="Times New Roman" panose="02020603050405020304" pitchFamily="18" charset="0"/>
                    <a:cs typeface="Times New Roman" panose="02020603050405020304" pitchFamily="18" charset="0"/>
                  </a:rPr>
                  <a:t>Chain Procedure</a:t>
                </a:r>
              </a:p>
              <a:p>
                <a:pPr marL="457200" indent="-457200" algn="just">
                  <a:buFont typeface="+mj-lt"/>
                  <a:buAutoNum type="arabicPeriod"/>
                </a:pPr>
                <a:r>
                  <a:rPr lang="en-US" sz="1700" dirty="0">
                    <a:latin typeface="Times New Roman" panose="02020603050405020304" pitchFamily="18" charset="0"/>
                    <a:cs typeface="Times New Roman" panose="02020603050405020304" pitchFamily="18" charset="0"/>
                  </a:rPr>
                  <a:t>Parallel gatekeeping Procedure</a:t>
                </a:r>
              </a:p>
              <a:p>
                <a:pPr marL="457200" indent="-457200" algn="just">
                  <a:buFont typeface="+mj-lt"/>
                  <a:buAutoNum type="arabicPeriod"/>
                </a:pPr>
                <a:r>
                  <a:rPr lang="en-US" sz="1700" dirty="0">
                    <a:latin typeface="Times New Roman" panose="02020603050405020304" pitchFamily="18" charset="0"/>
                    <a:cs typeface="Times New Roman" panose="02020603050405020304" pitchFamily="18" charset="0"/>
                  </a:rPr>
                  <a:t>Multi-Sequence gatekeeping Procedure</a:t>
                </a:r>
              </a:p>
              <a:p>
                <a:pPr marL="457200" indent="-457200" algn="just">
                  <a:buFont typeface="+mj-lt"/>
                  <a:buAutoNum type="arabicPeriod"/>
                </a:pPr>
                <a:endParaRPr lang="en-US" sz="1700"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
                </a:pPr>
                <a:r>
                  <a:rPr lang="en-US" sz="1700" dirty="0">
                    <a:latin typeface="Times New Roman" panose="02020603050405020304" pitchFamily="18" charset="0"/>
                    <a:cs typeface="Times New Roman" panose="02020603050405020304" pitchFamily="18" charset="0"/>
                  </a:rPr>
                  <a:t>The desired alpha or the significance level is 0.025</a:t>
                </a:r>
              </a:p>
              <a:p>
                <a:pPr algn="just">
                  <a:buFont typeface="Wingdings" panose="05000000000000000000" pitchFamily="2" charset="2"/>
                  <a:buChar char="§"/>
                </a:pPr>
                <a:r>
                  <a:rPr lang="en-US" sz="1700" dirty="0">
                    <a:latin typeface="Times New Roman" panose="02020603050405020304" pitchFamily="18" charset="0"/>
                    <a:cs typeface="Times New Roman" panose="02020603050405020304" pitchFamily="18" charset="0"/>
                  </a:rPr>
                  <a:t>Let us consider three sets of Hypothesis weights,</a:t>
                </a:r>
              </a:p>
              <a:p>
                <a:pPr marL="0" indent="0" algn="just">
                  <a:buNone/>
                </a:pPr>
                <a:r>
                  <a:rPr lang="en-US" sz="1700" b="1"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sz="1700" b="1" i="1" smtClean="0">
                            <a:latin typeface="Cambria Math" panose="02040503050406030204" pitchFamily="18" charset="0"/>
                          </a:rPr>
                        </m:ctrlPr>
                      </m:sSubPr>
                      <m:e>
                        <m:r>
                          <a:rPr lang="en-US" sz="1700" b="1" i="1" smtClean="0">
                            <a:latin typeface="Cambria Math" panose="02040503050406030204" pitchFamily="18" charset="0"/>
                          </a:rPr>
                          <m:t>𝒘</m:t>
                        </m:r>
                      </m:e>
                      <m:sub>
                        <m:r>
                          <a:rPr lang="en-US" sz="1700" b="1" i="1" smtClean="0">
                            <a:latin typeface="Cambria Math" panose="02040503050406030204" pitchFamily="18" charset="0"/>
                          </a:rPr>
                          <m:t>𝟏</m:t>
                        </m:r>
                      </m:sub>
                    </m:sSub>
                  </m:oMath>
                </a14:m>
                <a:r>
                  <a:rPr lang="en-US" sz="1700" b="1" dirty="0">
                    <a:latin typeface="Times New Roman" panose="02020603050405020304" pitchFamily="18" charset="0"/>
                    <a:cs typeface="Times New Roman" panose="02020603050405020304" pitchFamily="18" charset="0"/>
                  </a:rPr>
                  <a:t> = 1, </a:t>
                </a:r>
                <a14:m>
                  <m:oMath xmlns:m="http://schemas.openxmlformats.org/officeDocument/2006/math">
                    <m:sSub>
                      <m:sSubPr>
                        <m:ctrlPr>
                          <a:rPr lang="en-US" sz="1700" b="1" i="1">
                            <a:latin typeface="Cambria Math" panose="02040503050406030204" pitchFamily="18" charset="0"/>
                          </a:rPr>
                        </m:ctrlPr>
                      </m:sSubPr>
                      <m:e>
                        <m:r>
                          <a:rPr lang="en-US" sz="1700" b="1" i="1">
                            <a:latin typeface="Cambria Math" panose="02040503050406030204" pitchFamily="18" charset="0"/>
                          </a:rPr>
                          <m:t>𝒘</m:t>
                        </m:r>
                      </m:e>
                      <m:sub>
                        <m:r>
                          <a:rPr lang="en-US" sz="1700" b="1" i="1" smtClean="0">
                            <a:latin typeface="Cambria Math" panose="02040503050406030204" pitchFamily="18" charset="0"/>
                          </a:rPr>
                          <m:t>𝟐</m:t>
                        </m:r>
                      </m:sub>
                    </m:sSub>
                  </m:oMath>
                </a14:m>
                <a:r>
                  <a:rPr lang="en-US" sz="1700" b="1" dirty="0">
                    <a:latin typeface="Times New Roman" panose="02020603050405020304" pitchFamily="18" charset="0"/>
                    <a:cs typeface="Times New Roman" panose="02020603050405020304" pitchFamily="18" charset="0"/>
                  </a:rPr>
                  <a:t> = 0, </a:t>
                </a:r>
                <a14:m>
                  <m:oMath xmlns:m="http://schemas.openxmlformats.org/officeDocument/2006/math">
                    <m:sSub>
                      <m:sSubPr>
                        <m:ctrlPr>
                          <a:rPr lang="en-US" sz="1700" b="1" i="1">
                            <a:latin typeface="Cambria Math" panose="02040503050406030204" pitchFamily="18" charset="0"/>
                          </a:rPr>
                        </m:ctrlPr>
                      </m:sSubPr>
                      <m:e>
                        <m:r>
                          <a:rPr lang="en-US" sz="1700" b="1" i="1">
                            <a:latin typeface="Cambria Math" panose="02040503050406030204" pitchFamily="18" charset="0"/>
                          </a:rPr>
                          <m:t>𝒘</m:t>
                        </m:r>
                      </m:e>
                      <m:sub>
                        <m:r>
                          <a:rPr lang="en-US" sz="1700" b="1" i="1" smtClean="0">
                            <a:latin typeface="Cambria Math" panose="02040503050406030204" pitchFamily="18" charset="0"/>
                          </a:rPr>
                          <m:t>𝟑</m:t>
                        </m:r>
                      </m:sub>
                    </m:sSub>
                  </m:oMath>
                </a14:m>
                <a:r>
                  <a:rPr lang="en-US" sz="1700" b="1" dirty="0">
                    <a:latin typeface="Times New Roman" panose="02020603050405020304" pitchFamily="18" charset="0"/>
                    <a:cs typeface="Times New Roman" panose="02020603050405020304" pitchFamily="18" charset="0"/>
                  </a:rPr>
                  <a:t> = 0 and </a:t>
                </a:r>
                <a14:m>
                  <m:oMath xmlns:m="http://schemas.openxmlformats.org/officeDocument/2006/math">
                    <m:sSub>
                      <m:sSubPr>
                        <m:ctrlPr>
                          <a:rPr lang="en-US" sz="1700" b="1" i="1">
                            <a:latin typeface="Cambria Math" panose="02040503050406030204" pitchFamily="18" charset="0"/>
                          </a:rPr>
                        </m:ctrlPr>
                      </m:sSubPr>
                      <m:e>
                        <m:r>
                          <a:rPr lang="en-US" sz="1700" b="1" i="1">
                            <a:latin typeface="Cambria Math" panose="02040503050406030204" pitchFamily="18" charset="0"/>
                          </a:rPr>
                          <m:t>𝒘</m:t>
                        </m:r>
                      </m:e>
                      <m:sub>
                        <m:r>
                          <a:rPr lang="en-US" sz="1700" b="1" i="1" smtClean="0">
                            <a:latin typeface="Cambria Math" panose="02040503050406030204" pitchFamily="18" charset="0"/>
                          </a:rPr>
                          <m:t>𝟒</m:t>
                        </m:r>
                      </m:sub>
                    </m:sSub>
                    <m:r>
                      <a:rPr lang="en-US" sz="1700" b="1" i="1">
                        <a:latin typeface="Cambria Math" panose="02040503050406030204" pitchFamily="18" charset="0"/>
                      </a:rPr>
                      <m:t> </m:t>
                    </m:r>
                  </m:oMath>
                </a14:m>
                <a:r>
                  <a:rPr lang="en-US" sz="1700" b="1" dirty="0">
                    <a:latin typeface="Times New Roman" panose="02020603050405020304" pitchFamily="18" charset="0"/>
                    <a:cs typeface="Times New Roman" panose="02020603050405020304" pitchFamily="18" charset="0"/>
                  </a:rPr>
                  <a:t>=0.</a:t>
                </a:r>
              </a:p>
              <a:p>
                <a:pPr marL="0" indent="0" algn="just">
                  <a:buNone/>
                </a:pPr>
                <a:r>
                  <a:rPr lang="en-US" sz="1700" b="1"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sz="1700" b="1" i="1" smtClean="0">
                            <a:latin typeface="Cambria Math" panose="02040503050406030204" pitchFamily="18" charset="0"/>
                          </a:rPr>
                        </m:ctrlPr>
                      </m:sSubPr>
                      <m:e>
                        <m:r>
                          <a:rPr lang="en-US" sz="1700" b="1" i="1" smtClean="0">
                            <a:latin typeface="Cambria Math" panose="02040503050406030204" pitchFamily="18" charset="0"/>
                          </a:rPr>
                          <m:t>𝒘</m:t>
                        </m:r>
                      </m:e>
                      <m:sub>
                        <m:r>
                          <a:rPr lang="en-US" sz="1700" b="1" i="1" smtClean="0">
                            <a:latin typeface="Cambria Math" panose="02040503050406030204" pitchFamily="18" charset="0"/>
                          </a:rPr>
                          <m:t>𝟏</m:t>
                        </m:r>
                      </m:sub>
                    </m:sSub>
                  </m:oMath>
                </a14:m>
                <a:r>
                  <a:rPr lang="en-US" sz="1700" b="1" dirty="0">
                    <a:latin typeface="Times New Roman" panose="02020603050405020304" pitchFamily="18" charset="0"/>
                    <a:cs typeface="Times New Roman" panose="02020603050405020304" pitchFamily="18" charset="0"/>
                  </a:rPr>
                  <a:t> = 3/4, </a:t>
                </a:r>
                <a14:m>
                  <m:oMath xmlns:m="http://schemas.openxmlformats.org/officeDocument/2006/math">
                    <m:sSub>
                      <m:sSubPr>
                        <m:ctrlPr>
                          <a:rPr lang="en-US" sz="1700" b="1" i="1">
                            <a:latin typeface="Cambria Math" panose="02040503050406030204" pitchFamily="18" charset="0"/>
                          </a:rPr>
                        </m:ctrlPr>
                      </m:sSubPr>
                      <m:e>
                        <m:r>
                          <a:rPr lang="en-US" sz="1700" b="1" i="1">
                            <a:latin typeface="Cambria Math" panose="02040503050406030204" pitchFamily="18" charset="0"/>
                          </a:rPr>
                          <m:t>𝒘</m:t>
                        </m:r>
                      </m:e>
                      <m:sub>
                        <m:r>
                          <a:rPr lang="en-US" sz="1700" b="1" i="1" smtClean="0">
                            <a:latin typeface="Cambria Math" panose="02040503050406030204" pitchFamily="18" charset="0"/>
                          </a:rPr>
                          <m:t>𝟐</m:t>
                        </m:r>
                      </m:sub>
                    </m:sSub>
                  </m:oMath>
                </a14:m>
                <a:r>
                  <a:rPr lang="en-US" sz="1700" b="1" dirty="0">
                    <a:latin typeface="Times New Roman" panose="02020603050405020304" pitchFamily="18" charset="0"/>
                    <a:cs typeface="Times New Roman" panose="02020603050405020304" pitchFamily="18" charset="0"/>
                  </a:rPr>
                  <a:t> = 1/4, </a:t>
                </a:r>
                <a14:m>
                  <m:oMath xmlns:m="http://schemas.openxmlformats.org/officeDocument/2006/math">
                    <m:sSub>
                      <m:sSubPr>
                        <m:ctrlPr>
                          <a:rPr lang="en-US" sz="1700" b="1" i="1">
                            <a:latin typeface="Cambria Math" panose="02040503050406030204" pitchFamily="18" charset="0"/>
                          </a:rPr>
                        </m:ctrlPr>
                      </m:sSubPr>
                      <m:e>
                        <m:r>
                          <a:rPr lang="en-US" sz="1700" b="1" i="1">
                            <a:latin typeface="Cambria Math" panose="02040503050406030204" pitchFamily="18" charset="0"/>
                          </a:rPr>
                          <m:t>𝒘</m:t>
                        </m:r>
                      </m:e>
                      <m:sub>
                        <m:r>
                          <a:rPr lang="en-US" sz="1700" b="1" i="1" smtClean="0">
                            <a:latin typeface="Cambria Math" panose="02040503050406030204" pitchFamily="18" charset="0"/>
                          </a:rPr>
                          <m:t>𝟑</m:t>
                        </m:r>
                      </m:sub>
                    </m:sSub>
                  </m:oMath>
                </a14:m>
                <a:r>
                  <a:rPr lang="en-US" sz="1700" b="1" dirty="0">
                    <a:latin typeface="Times New Roman" panose="02020603050405020304" pitchFamily="18" charset="0"/>
                    <a:cs typeface="Times New Roman" panose="02020603050405020304" pitchFamily="18" charset="0"/>
                  </a:rPr>
                  <a:t> = 0 and </a:t>
                </a:r>
                <a14:m>
                  <m:oMath xmlns:m="http://schemas.openxmlformats.org/officeDocument/2006/math">
                    <m:sSub>
                      <m:sSubPr>
                        <m:ctrlPr>
                          <a:rPr lang="en-US" sz="1700" b="1" i="1">
                            <a:latin typeface="Cambria Math" panose="02040503050406030204" pitchFamily="18" charset="0"/>
                          </a:rPr>
                        </m:ctrlPr>
                      </m:sSubPr>
                      <m:e>
                        <m:r>
                          <a:rPr lang="en-US" sz="1700" b="1" i="1">
                            <a:latin typeface="Cambria Math" panose="02040503050406030204" pitchFamily="18" charset="0"/>
                          </a:rPr>
                          <m:t>𝒘</m:t>
                        </m:r>
                      </m:e>
                      <m:sub>
                        <m:r>
                          <a:rPr lang="en-US" sz="1700" b="1" i="1" smtClean="0">
                            <a:latin typeface="Cambria Math" panose="02040503050406030204" pitchFamily="18" charset="0"/>
                          </a:rPr>
                          <m:t>𝟒</m:t>
                        </m:r>
                      </m:sub>
                    </m:sSub>
                  </m:oMath>
                </a14:m>
                <a:r>
                  <a:rPr lang="en-US" sz="1700" b="1" dirty="0">
                    <a:latin typeface="Times New Roman" panose="02020603050405020304" pitchFamily="18" charset="0"/>
                    <a:cs typeface="Times New Roman" panose="02020603050405020304" pitchFamily="18" charset="0"/>
                  </a:rPr>
                  <a:t> =0.</a:t>
                </a:r>
              </a:p>
              <a:p>
                <a:pPr marL="0" indent="0" algn="just">
                  <a:buNone/>
                </a:pPr>
                <a:r>
                  <a:rPr lang="en-US" sz="1700" b="1"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sz="1700" b="1" i="1" smtClean="0">
                            <a:latin typeface="Cambria Math" panose="02040503050406030204" pitchFamily="18" charset="0"/>
                          </a:rPr>
                        </m:ctrlPr>
                      </m:sSubPr>
                      <m:e>
                        <m:r>
                          <a:rPr lang="en-US" sz="1700" b="1" i="1" smtClean="0">
                            <a:latin typeface="Cambria Math" panose="02040503050406030204" pitchFamily="18" charset="0"/>
                          </a:rPr>
                          <m:t>𝒘</m:t>
                        </m:r>
                      </m:e>
                      <m:sub>
                        <m:r>
                          <a:rPr lang="en-US" sz="1700" b="1" i="1" smtClean="0">
                            <a:latin typeface="Cambria Math" panose="02040503050406030204" pitchFamily="18" charset="0"/>
                          </a:rPr>
                          <m:t>𝟏</m:t>
                        </m:r>
                      </m:sub>
                    </m:sSub>
                  </m:oMath>
                </a14:m>
                <a:r>
                  <a:rPr lang="en-US" sz="1700" b="1" dirty="0">
                    <a:latin typeface="Times New Roman" panose="02020603050405020304" pitchFamily="18" charset="0"/>
                    <a:cs typeface="Times New Roman" panose="02020603050405020304" pitchFamily="18" charset="0"/>
                  </a:rPr>
                  <a:t> = 1/2, </a:t>
                </a:r>
                <a14:m>
                  <m:oMath xmlns:m="http://schemas.openxmlformats.org/officeDocument/2006/math">
                    <m:sSub>
                      <m:sSubPr>
                        <m:ctrlPr>
                          <a:rPr lang="en-US" sz="1700" b="1" i="1">
                            <a:latin typeface="Cambria Math" panose="02040503050406030204" pitchFamily="18" charset="0"/>
                          </a:rPr>
                        </m:ctrlPr>
                      </m:sSubPr>
                      <m:e>
                        <m:r>
                          <a:rPr lang="en-US" sz="1700" b="1" i="1">
                            <a:latin typeface="Cambria Math" panose="02040503050406030204" pitchFamily="18" charset="0"/>
                          </a:rPr>
                          <m:t>𝒘</m:t>
                        </m:r>
                      </m:e>
                      <m:sub>
                        <m:r>
                          <a:rPr lang="en-US" sz="1700" b="1" i="1" smtClean="0">
                            <a:latin typeface="Cambria Math" panose="02040503050406030204" pitchFamily="18" charset="0"/>
                          </a:rPr>
                          <m:t>𝟐</m:t>
                        </m:r>
                      </m:sub>
                    </m:sSub>
                  </m:oMath>
                </a14:m>
                <a:r>
                  <a:rPr lang="en-US" sz="1700" b="1" dirty="0">
                    <a:latin typeface="Times New Roman" panose="02020603050405020304" pitchFamily="18" charset="0"/>
                    <a:cs typeface="Times New Roman" panose="02020603050405020304" pitchFamily="18" charset="0"/>
                  </a:rPr>
                  <a:t> = 1/4, </a:t>
                </a:r>
                <a14:m>
                  <m:oMath xmlns:m="http://schemas.openxmlformats.org/officeDocument/2006/math">
                    <m:sSub>
                      <m:sSubPr>
                        <m:ctrlPr>
                          <a:rPr lang="en-US" sz="1700" b="1" i="1">
                            <a:latin typeface="Cambria Math" panose="02040503050406030204" pitchFamily="18" charset="0"/>
                          </a:rPr>
                        </m:ctrlPr>
                      </m:sSubPr>
                      <m:e>
                        <m:r>
                          <a:rPr lang="en-US" sz="1700" b="1" i="1">
                            <a:latin typeface="Cambria Math" panose="02040503050406030204" pitchFamily="18" charset="0"/>
                          </a:rPr>
                          <m:t>𝒘</m:t>
                        </m:r>
                      </m:e>
                      <m:sub>
                        <m:r>
                          <a:rPr lang="en-US" sz="1700" b="1" i="1" smtClean="0">
                            <a:latin typeface="Cambria Math" panose="02040503050406030204" pitchFamily="18" charset="0"/>
                          </a:rPr>
                          <m:t>𝟑</m:t>
                        </m:r>
                      </m:sub>
                    </m:sSub>
                  </m:oMath>
                </a14:m>
                <a:r>
                  <a:rPr lang="en-US" sz="1700" b="1" dirty="0">
                    <a:latin typeface="Times New Roman" panose="02020603050405020304" pitchFamily="18" charset="0"/>
                    <a:cs typeface="Times New Roman" panose="02020603050405020304" pitchFamily="18" charset="0"/>
                  </a:rPr>
                  <a:t> = 1/8 and </a:t>
                </a:r>
                <a14:m>
                  <m:oMath xmlns:m="http://schemas.openxmlformats.org/officeDocument/2006/math">
                    <m:sSub>
                      <m:sSubPr>
                        <m:ctrlPr>
                          <a:rPr lang="en-US" sz="1700" b="1" i="1" smtClean="0">
                            <a:latin typeface="Cambria Math" panose="02040503050406030204" pitchFamily="18" charset="0"/>
                          </a:rPr>
                        </m:ctrlPr>
                      </m:sSubPr>
                      <m:e>
                        <m:r>
                          <a:rPr lang="en-US" sz="1700" b="1" i="1">
                            <a:latin typeface="Cambria Math" panose="02040503050406030204" pitchFamily="18" charset="0"/>
                          </a:rPr>
                          <m:t>𝒘</m:t>
                        </m:r>
                      </m:e>
                      <m:sub>
                        <m:r>
                          <a:rPr lang="en-US" sz="1700" b="1" i="1" smtClean="0">
                            <a:latin typeface="Cambria Math" panose="02040503050406030204" pitchFamily="18" charset="0"/>
                          </a:rPr>
                          <m:t>𝟒</m:t>
                        </m:r>
                      </m:sub>
                    </m:sSub>
                  </m:oMath>
                </a14:m>
                <a:r>
                  <a:rPr lang="en-US" sz="1700" b="1" dirty="0">
                    <a:latin typeface="Times New Roman" panose="02020603050405020304" pitchFamily="18" charset="0"/>
                    <a:cs typeface="Times New Roman" panose="02020603050405020304" pitchFamily="18" charset="0"/>
                  </a:rPr>
                  <a:t> = 1/8.</a:t>
                </a:r>
              </a:p>
              <a:p>
                <a:pPr algn="just">
                  <a:buFont typeface="Wingdings" panose="05000000000000000000" pitchFamily="2" charset="2"/>
                  <a:buChar char="§"/>
                </a:pPr>
                <a:r>
                  <a:rPr lang="en-US" sz="1700" dirty="0">
                    <a:latin typeface="Times New Roman" panose="02020603050405020304" pitchFamily="18" charset="0"/>
                    <a:cs typeface="Times New Roman" panose="02020603050405020304" pitchFamily="18" charset="0"/>
                  </a:rPr>
                  <a:t>Initial significance levels for the four hypotheses by considering the second set of weights are then given by,</a:t>
                </a:r>
              </a:p>
              <a:p>
                <a:pPr marL="0" indent="0" algn="just">
                  <a:buNone/>
                </a:pPr>
                <a:r>
                  <a:rPr lang="en-US" sz="1700" b="1"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sz="1700" b="1" i="1" smtClean="0">
                            <a:latin typeface="Cambria Math" panose="02040503050406030204" pitchFamily="18" charset="0"/>
                          </a:rPr>
                        </m:ctrlPr>
                      </m:sSubPr>
                      <m:e>
                        <m:r>
                          <a:rPr lang="el-GR" sz="1700" b="1" i="1">
                            <a:latin typeface="Cambria Math" panose="02040503050406030204" pitchFamily="18" charset="0"/>
                          </a:rPr>
                          <m:t>𝜶</m:t>
                        </m:r>
                      </m:e>
                      <m:sub>
                        <m:r>
                          <a:rPr lang="en-US" sz="1700" b="1" i="1">
                            <a:latin typeface="Cambria Math" panose="02040503050406030204" pitchFamily="18" charset="0"/>
                          </a:rPr>
                          <m:t>𝟏</m:t>
                        </m:r>
                      </m:sub>
                    </m:sSub>
                  </m:oMath>
                </a14:m>
                <a:r>
                  <a:rPr lang="en-US" sz="1700" b="1" dirty="0">
                    <a:latin typeface="Times New Roman" panose="02020603050405020304" pitchFamily="18" charset="0"/>
                    <a:cs typeface="Times New Roman" panose="02020603050405020304" pitchFamily="18" charset="0"/>
                  </a:rPr>
                  <a:t> = 0.025*0.75 = 0.01875, </a:t>
                </a:r>
                <a14:m>
                  <m:oMath xmlns:m="http://schemas.openxmlformats.org/officeDocument/2006/math">
                    <m:sSub>
                      <m:sSubPr>
                        <m:ctrlPr>
                          <a:rPr lang="en-US" sz="1700" b="1" i="1">
                            <a:latin typeface="Cambria Math" panose="02040503050406030204" pitchFamily="18" charset="0"/>
                          </a:rPr>
                        </m:ctrlPr>
                      </m:sSubPr>
                      <m:e>
                        <m:r>
                          <a:rPr lang="el-GR" sz="1700" b="1" i="1">
                            <a:latin typeface="Cambria Math" panose="02040503050406030204" pitchFamily="18" charset="0"/>
                          </a:rPr>
                          <m:t>𝜶</m:t>
                        </m:r>
                      </m:e>
                      <m:sub>
                        <m:r>
                          <a:rPr lang="en-US" sz="1700" b="1" i="1" smtClean="0">
                            <a:latin typeface="Cambria Math" panose="02040503050406030204" pitchFamily="18" charset="0"/>
                          </a:rPr>
                          <m:t>𝟐</m:t>
                        </m:r>
                      </m:sub>
                    </m:sSub>
                    <m:r>
                      <a:rPr lang="en-US" sz="1700" b="1" i="1">
                        <a:latin typeface="Cambria Math" panose="02040503050406030204" pitchFamily="18" charset="0"/>
                      </a:rPr>
                      <m:t> </m:t>
                    </m:r>
                  </m:oMath>
                </a14:m>
                <a:r>
                  <a:rPr lang="en-US" sz="1700" b="1" dirty="0">
                    <a:latin typeface="Times New Roman" panose="02020603050405020304" pitchFamily="18" charset="0"/>
                    <a:cs typeface="Times New Roman" panose="02020603050405020304" pitchFamily="18" charset="0"/>
                  </a:rPr>
                  <a:t>= 0.025*0.25 = 0.00625, </a:t>
                </a:r>
                <a14:m>
                  <m:oMath xmlns:m="http://schemas.openxmlformats.org/officeDocument/2006/math">
                    <m:sSub>
                      <m:sSubPr>
                        <m:ctrlPr>
                          <a:rPr lang="en-US" sz="1700" b="1" i="1">
                            <a:latin typeface="Cambria Math" panose="02040503050406030204" pitchFamily="18" charset="0"/>
                          </a:rPr>
                        </m:ctrlPr>
                      </m:sSubPr>
                      <m:e>
                        <m:r>
                          <a:rPr lang="el-GR" sz="1700" b="1" i="1">
                            <a:latin typeface="Cambria Math" panose="02040503050406030204" pitchFamily="18" charset="0"/>
                          </a:rPr>
                          <m:t>𝜶</m:t>
                        </m:r>
                      </m:e>
                      <m:sub>
                        <m:r>
                          <a:rPr lang="en-US" sz="1700" b="1" i="1" smtClean="0">
                            <a:latin typeface="Cambria Math" panose="02040503050406030204" pitchFamily="18" charset="0"/>
                          </a:rPr>
                          <m:t>𝟑</m:t>
                        </m:r>
                      </m:sub>
                    </m:sSub>
                    <m:r>
                      <a:rPr lang="en-US" sz="1700" b="1" i="1">
                        <a:latin typeface="Cambria Math" panose="02040503050406030204" pitchFamily="18" charset="0"/>
                      </a:rPr>
                      <m:t> </m:t>
                    </m:r>
                  </m:oMath>
                </a14:m>
                <a:r>
                  <a:rPr lang="en-US" sz="1700" b="1" dirty="0">
                    <a:latin typeface="Times New Roman" panose="02020603050405020304" pitchFamily="18" charset="0"/>
                    <a:cs typeface="Times New Roman" panose="02020603050405020304" pitchFamily="18" charset="0"/>
                  </a:rPr>
                  <a:t>= 0 and </a:t>
                </a:r>
                <a14:m>
                  <m:oMath xmlns:m="http://schemas.openxmlformats.org/officeDocument/2006/math">
                    <m:sSub>
                      <m:sSubPr>
                        <m:ctrlPr>
                          <a:rPr lang="en-US" sz="1700" b="1" i="1">
                            <a:latin typeface="Cambria Math" panose="02040503050406030204" pitchFamily="18" charset="0"/>
                          </a:rPr>
                        </m:ctrlPr>
                      </m:sSubPr>
                      <m:e>
                        <m:r>
                          <a:rPr lang="el-GR" sz="1700" b="1" i="1">
                            <a:latin typeface="Cambria Math" panose="02040503050406030204" pitchFamily="18" charset="0"/>
                          </a:rPr>
                          <m:t>𝜶</m:t>
                        </m:r>
                      </m:e>
                      <m:sub>
                        <m:r>
                          <a:rPr lang="en-US" sz="1700" b="1" i="1" smtClean="0">
                            <a:latin typeface="Cambria Math" panose="02040503050406030204" pitchFamily="18" charset="0"/>
                          </a:rPr>
                          <m:t>𝟒</m:t>
                        </m:r>
                      </m:sub>
                    </m:sSub>
                    <m:r>
                      <a:rPr lang="en-US" sz="1700" b="1" i="1">
                        <a:latin typeface="Cambria Math" panose="02040503050406030204" pitchFamily="18" charset="0"/>
                      </a:rPr>
                      <m:t> </m:t>
                    </m:r>
                  </m:oMath>
                </a14:m>
                <a:r>
                  <a:rPr lang="en-US" sz="1700" b="1" dirty="0">
                    <a:latin typeface="Times New Roman" panose="02020603050405020304" pitchFamily="18" charset="0"/>
                    <a:cs typeface="Times New Roman" panose="02020603050405020304" pitchFamily="18" charset="0"/>
                  </a:rPr>
                  <a:t>= 0.</a:t>
                </a:r>
              </a:p>
              <a:p>
                <a:pPr>
                  <a:buFont typeface="Wingdings" panose="05000000000000000000" pitchFamily="2" charset="2"/>
                  <a:buChar char="Ø"/>
                </a:pPr>
                <a:endParaRPr lang="en-US" sz="1700" dirty="0"/>
              </a:p>
            </p:txBody>
          </p:sp>
        </mc:Choice>
        <mc:Fallback xmlns="">
          <p:sp>
            <p:nvSpPr>
              <p:cNvPr id="2" name="Text Placeholder 1">
                <a:extLst>
                  <a:ext uri="{FF2B5EF4-FFF2-40B4-BE49-F238E27FC236}">
                    <a16:creationId xmlns:a16="http://schemas.microsoft.com/office/drawing/2014/main" id="{2CC79809-F071-00CE-19C8-D944321352E0}"/>
                  </a:ext>
                </a:extLst>
              </p:cNvPr>
              <p:cNvSpPr>
                <a:spLocks noGrp="1" noRot="1" noChangeAspect="1" noMove="1" noResize="1" noEditPoints="1" noAdjustHandles="1" noChangeArrowheads="1" noChangeShapeType="1" noTextEdit="1"/>
              </p:cNvSpPr>
              <p:nvPr>
                <p:ph type="body" sz="quarter" idx="22"/>
              </p:nvPr>
            </p:nvSpPr>
            <p:spPr>
              <a:xfrm>
                <a:off x="365125" y="790114"/>
                <a:ext cx="11664118" cy="5486400"/>
              </a:xfrm>
              <a:blipFill>
                <a:blip r:embed="rId2"/>
                <a:stretch>
                  <a:fillRect b="-778"/>
                </a:stretch>
              </a:blipFill>
            </p:spPr>
            <p:txBody>
              <a:bodyPr/>
              <a:lstStyle/>
              <a:p>
                <a:r>
                  <a:rPr lang="en-US">
                    <a:noFill/>
                  </a:rPr>
                  <a:t> </a:t>
                </a:r>
              </a:p>
            </p:txBody>
          </p:sp>
        </mc:Fallback>
      </mc:AlternateContent>
      <p:sp>
        <p:nvSpPr>
          <p:cNvPr id="4" name="Title 3">
            <a:extLst>
              <a:ext uri="{FF2B5EF4-FFF2-40B4-BE49-F238E27FC236}">
                <a16:creationId xmlns:a16="http://schemas.microsoft.com/office/drawing/2014/main" id="{8EFC20AD-CD42-475D-F4AD-74DA5ACC46FE}"/>
              </a:ext>
            </a:extLst>
          </p:cNvPr>
          <p:cNvSpPr>
            <a:spLocks noGrp="1"/>
          </p:cNvSpPr>
          <p:nvPr>
            <p:ph type="title"/>
          </p:nvPr>
        </p:nvSpPr>
        <p:spPr/>
        <p:txBody>
          <a:bodyPr>
            <a:noAutofit/>
          </a:bodyPr>
          <a:lstStyle/>
          <a:p>
            <a:r>
              <a:rPr lang="en-US" sz="3000" b="1" dirty="0"/>
              <a:t>Multiplicity Procedures</a:t>
            </a:r>
            <a:endParaRPr lang="en-US" sz="3000" dirty="0"/>
          </a:p>
        </p:txBody>
      </p:sp>
      <p:sp>
        <p:nvSpPr>
          <p:cNvPr id="3" name="Slide Number Placeholder 2">
            <a:extLst>
              <a:ext uri="{FF2B5EF4-FFF2-40B4-BE49-F238E27FC236}">
                <a16:creationId xmlns:a16="http://schemas.microsoft.com/office/drawing/2014/main" id="{CD3523F3-BCA7-1058-918C-5CFF7172718F}"/>
              </a:ext>
            </a:extLst>
          </p:cNvPr>
          <p:cNvSpPr>
            <a:spLocks noGrp="1"/>
          </p:cNvSpPr>
          <p:nvPr>
            <p:ph type="sldNum" sz="quarter" idx="21"/>
          </p:nvPr>
        </p:nvSpPr>
        <p:spPr/>
        <p:txBody>
          <a:bodyPr/>
          <a:lstStyle/>
          <a:p>
            <a:fld id="{997006E5-C7AA-4492-BE99-3C3768669B0A}" type="slidenum">
              <a:rPr lang="en-US" smtClean="0"/>
              <a:t>25</a:t>
            </a:fld>
            <a:endParaRPr lang="en-US"/>
          </a:p>
        </p:txBody>
      </p:sp>
    </p:spTree>
    <p:extLst>
      <p:ext uri="{BB962C8B-B14F-4D97-AF65-F5344CB8AC3E}">
        <p14:creationId xmlns:p14="http://schemas.microsoft.com/office/powerpoint/2010/main" val="34952718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4FB937-F7AB-0A16-EEF9-456917ED832A}"/>
              </a:ext>
            </a:extLst>
          </p:cNvPr>
          <p:cNvSpPr>
            <a:spLocks noGrp="1"/>
          </p:cNvSpPr>
          <p:nvPr>
            <p:ph type="title"/>
          </p:nvPr>
        </p:nvSpPr>
        <p:spPr/>
        <p:txBody>
          <a:bodyPr>
            <a:noAutofit/>
          </a:bodyPr>
          <a:lstStyle/>
          <a:p>
            <a:r>
              <a:rPr lang="en-US" sz="3000" b="1" dirty="0"/>
              <a:t>How these Hierarchical Procedures Works?</a:t>
            </a:r>
            <a:endParaRPr lang="en-US" sz="3000" dirty="0"/>
          </a:p>
        </p:txBody>
      </p:sp>
      <p:pic>
        <p:nvPicPr>
          <p:cNvPr id="6" name="Picture 5">
            <a:extLst>
              <a:ext uri="{FF2B5EF4-FFF2-40B4-BE49-F238E27FC236}">
                <a16:creationId xmlns:a16="http://schemas.microsoft.com/office/drawing/2014/main" id="{E31F7035-720B-9084-E31B-A0FB03C62E2E}"/>
              </a:ext>
            </a:extLst>
          </p:cNvPr>
          <p:cNvPicPr>
            <a:picLocks noChangeAspect="1"/>
          </p:cNvPicPr>
          <p:nvPr/>
        </p:nvPicPr>
        <p:blipFill>
          <a:blip r:embed="rId2"/>
          <a:stretch>
            <a:fillRect/>
          </a:stretch>
        </p:blipFill>
        <p:spPr>
          <a:xfrm>
            <a:off x="115187" y="1198485"/>
            <a:ext cx="5824697" cy="2825088"/>
          </a:xfrm>
          <a:prstGeom prst="rect">
            <a:avLst/>
          </a:prstGeom>
        </p:spPr>
      </p:pic>
      <p:pic>
        <p:nvPicPr>
          <p:cNvPr id="7" name="Picture 6">
            <a:extLst>
              <a:ext uri="{FF2B5EF4-FFF2-40B4-BE49-F238E27FC236}">
                <a16:creationId xmlns:a16="http://schemas.microsoft.com/office/drawing/2014/main" id="{58436FF2-CE97-69CA-09F0-FC2F6EA9EBB9}"/>
              </a:ext>
            </a:extLst>
          </p:cNvPr>
          <p:cNvPicPr>
            <a:picLocks noChangeAspect="1"/>
          </p:cNvPicPr>
          <p:nvPr/>
        </p:nvPicPr>
        <p:blipFill>
          <a:blip r:embed="rId3"/>
          <a:stretch>
            <a:fillRect/>
          </a:stretch>
        </p:blipFill>
        <p:spPr>
          <a:xfrm>
            <a:off x="6095999" y="1142356"/>
            <a:ext cx="5824698" cy="2881217"/>
          </a:xfrm>
          <a:prstGeom prst="rect">
            <a:avLst/>
          </a:prstGeom>
          <a:ln>
            <a:noFill/>
          </a:ln>
          <a:effectLst>
            <a:outerShdw blurRad="190500" algn="tl" rotWithShape="0">
              <a:srgbClr val="000000">
                <a:alpha val="70000"/>
              </a:srgbClr>
            </a:outerShdw>
          </a:effectLst>
        </p:spPr>
      </p:pic>
      <p:sp>
        <p:nvSpPr>
          <p:cNvPr id="12" name="TextBox 11">
            <a:extLst>
              <a:ext uri="{FF2B5EF4-FFF2-40B4-BE49-F238E27FC236}">
                <a16:creationId xmlns:a16="http://schemas.microsoft.com/office/drawing/2014/main" id="{D728D3E9-C16A-AD5A-0537-A605DB5787AB}"/>
              </a:ext>
            </a:extLst>
          </p:cNvPr>
          <p:cNvSpPr txBox="1"/>
          <p:nvPr/>
        </p:nvSpPr>
        <p:spPr>
          <a:xfrm>
            <a:off x="4959207" y="4148173"/>
            <a:ext cx="2271998" cy="400110"/>
          </a:xfrm>
          <a:prstGeom prst="rect">
            <a:avLst/>
          </a:prstGeom>
          <a:noFill/>
        </p:spPr>
        <p:txBody>
          <a:bodyPr wrap="square">
            <a:spAutoFit/>
          </a:bodyPr>
          <a:lstStyle/>
          <a:p>
            <a:r>
              <a:rPr lang="en-US" sz="2000" b="1" dirty="0">
                <a:solidFill>
                  <a:schemeClr val="tx2"/>
                </a:solidFill>
              </a:rPr>
              <a:t>Chain Procedure</a:t>
            </a:r>
          </a:p>
        </p:txBody>
      </p:sp>
      <p:pic>
        <p:nvPicPr>
          <p:cNvPr id="3" name="Picture 2">
            <a:extLst>
              <a:ext uri="{FF2B5EF4-FFF2-40B4-BE49-F238E27FC236}">
                <a16:creationId xmlns:a16="http://schemas.microsoft.com/office/drawing/2014/main" id="{48C637B9-2107-D9BD-3734-53E1FA03D169}"/>
              </a:ext>
            </a:extLst>
          </p:cNvPr>
          <p:cNvPicPr>
            <a:picLocks noChangeAspect="1"/>
          </p:cNvPicPr>
          <p:nvPr/>
        </p:nvPicPr>
        <p:blipFill>
          <a:blip r:embed="rId4"/>
          <a:stretch>
            <a:fillRect/>
          </a:stretch>
        </p:blipFill>
        <p:spPr>
          <a:xfrm>
            <a:off x="2314895" y="4548283"/>
            <a:ext cx="7249978" cy="2246680"/>
          </a:xfrm>
          <a:prstGeom prst="rect">
            <a:avLst/>
          </a:prstGeom>
        </p:spPr>
      </p:pic>
      <p:sp>
        <p:nvSpPr>
          <p:cNvPr id="2" name="Slide Number Placeholder 1">
            <a:extLst>
              <a:ext uri="{FF2B5EF4-FFF2-40B4-BE49-F238E27FC236}">
                <a16:creationId xmlns:a16="http://schemas.microsoft.com/office/drawing/2014/main" id="{E205A122-BF0D-3DD6-61B7-0F65A42A9123}"/>
              </a:ext>
            </a:extLst>
          </p:cNvPr>
          <p:cNvSpPr>
            <a:spLocks noGrp="1"/>
          </p:cNvSpPr>
          <p:nvPr>
            <p:ph type="sldNum" sz="quarter" idx="21"/>
          </p:nvPr>
        </p:nvSpPr>
        <p:spPr/>
        <p:txBody>
          <a:bodyPr/>
          <a:lstStyle/>
          <a:p>
            <a:fld id="{997006E5-C7AA-4492-BE99-3C3768669B0A}" type="slidenum">
              <a:rPr lang="en-US" smtClean="0"/>
              <a:t>26</a:t>
            </a:fld>
            <a:endParaRPr lang="en-US"/>
          </a:p>
        </p:txBody>
      </p:sp>
    </p:spTree>
    <p:extLst>
      <p:ext uri="{BB962C8B-B14F-4D97-AF65-F5344CB8AC3E}">
        <p14:creationId xmlns:p14="http://schemas.microsoft.com/office/powerpoint/2010/main" val="2034557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28691434-4CB4-A270-918A-4884B7AEE0B0}"/>
              </a:ext>
            </a:extLst>
          </p:cNvPr>
          <p:cNvSpPr txBox="1"/>
          <p:nvPr/>
        </p:nvSpPr>
        <p:spPr>
          <a:xfrm>
            <a:off x="206405" y="1393632"/>
            <a:ext cx="6094520" cy="430887"/>
          </a:xfrm>
          <a:prstGeom prst="rect">
            <a:avLst/>
          </a:prstGeom>
          <a:noFill/>
        </p:spPr>
        <p:txBody>
          <a:bodyPr wrap="square">
            <a:spAutoFit/>
          </a:bodyPr>
          <a:lstStyle/>
          <a:p>
            <a:pPr algn="ctr" defTabSz="448056">
              <a:spcAft>
                <a:spcPts val="600"/>
              </a:spcAft>
            </a:pPr>
            <a:r>
              <a:rPr lang="en-US" sz="2200" b="1" kern="1200" dirty="0">
                <a:solidFill>
                  <a:schemeClr val="tx2"/>
                </a:solidFill>
                <a:latin typeface="+mn-lt"/>
                <a:ea typeface="+mn-ea"/>
                <a:cs typeface="+mn-cs"/>
              </a:rPr>
              <a:t>Parallel gatekeeping Procedure</a:t>
            </a:r>
            <a:endParaRPr lang="en-US" sz="2200" b="1" dirty="0">
              <a:solidFill>
                <a:schemeClr val="tx2"/>
              </a:solidFill>
            </a:endParaRPr>
          </a:p>
        </p:txBody>
      </p:sp>
      <p:sp>
        <p:nvSpPr>
          <p:cNvPr id="10" name="TextBox 9">
            <a:extLst>
              <a:ext uri="{FF2B5EF4-FFF2-40B4-BE49-F238E27FC236}">
                <a16:creationId xmlns:a16="http://schemas.microsoft.com/office/drawing/2014/main" id="{5C93833B-D56E-3FBA-20BD-3F2F0C3D3F4F}"/>
              </a:ext>
            </a:extLst>
          </p:cNvPr>
          <p:cNvSpPr txBox="1"/>
          <p:nvPr/>
        </p:nvSpPr>
        <p:spPr>
          <a:xfrm>
            <a:off x="6007193" y="1393632"/>
            <a:ext cx="6094520" cy="430887"/>
          </a:xfrm>
          <a:prstGeom prst="rect">
            <a:avLst/>
          </a:prstGeom>
          <a:noFill/>
        </p:spPr>
        <p:txBody>
          <a:bodyPr wrap="square">
            <a:spAutoFit/>
          </a:bodyPr>
          <a:lstStyle/>
          <a:p>
            <a:pPr algn="ctr" defTabSz="448056">
              <a:spcAft>
                <a:spcPts val="600"/>
              </a:spcAft>
            </a:pPr>
            <a:r>
              <a:rPr lang="en-US" sz="2200" b="1" kern="1200" dirty="0">
                <a:solidFill>
                  <a:schemeClr val="tx2"/>
                </a:solidFill>
                <a:latin typeface="+mn-lt"/>
                <a:ea typeface="+mn-ea"/>
                <a:cs typeface="+mn-cs"/>
              </a:rPr>
              <a:t>Multi-Sequence gatekeeping Procedure</a:t>
            </a:r>
            <a:endParaRPr lang="en-US" sz="2200" b="1" dirty="0">
              <a:solidFill>
                <a:schemeClr val="tx2"/>
              </a:solidFill>
            </a:endParaRPr>
          </a:p>
        </p:txBody>
      </p:sp>
      <p:pic>
        <p:nvPicPr>
          <p:cNvPr id="11" name="Picture 10">
            <a:extLst>
              <a:ext uri="{FF2B5EF4-FFF2-40B4-BE49-F238E27FC236}">
                <a16:creationId xmlns:a16="http://schemas.microsoft.com/office/drawing/2014/main" id="{7308ACD9-447E-C9D8-ED88-697CCA272238}"/>
              </a:ext>
            </a:extLst>
          </p:cNvPr>
          <p:cNvPicPr>
            <a:picLocks noChangeAspect="1"/>
          </p:cNvPicPr>
          <p:nvPr/>
        </p:nvPicPr>
        <p:blipFill>
          <a:blip r:embed="rId2"/>
          <a:stretch>
            <a:fillRect/>
          </a:stretch>
        </p:blipFill>
        <p:spPr>
          <a:xfrm>
            <a:off x="6560373" y="2038390"/>
            <a:ext cx="4988160" cy="3626033"/>
          </a:xfrm>
          <a:prstGeom prst="rect">
            <a:avLst/>
          </a:prstGeom>
        </p:spPr>
      </p:pic>
      <p:pic>
        <p:nvPicPr>
          <p:cNvPr id="3" name="Picture 2">
            <a:extLst>
              <a:ext uri="{FF2B5EF4-FFF2-40B4-BE49-F238E27FC236}">
                <a16:creationId xmlns:a16="http://schemas.microsoft.com/office/drawing/2014/main" id="{6C091C95-DC88-FE14-A835-775FC2723A35}"/>
              </a:ext>
            </a:extLst>
          </p:cNvPr>
          <p:cNvPicPr>
            <a:picLocks noChangeAspect="1"/>
          </p:cNvPicPr>
          <p:nvPr/>
        </p:nvPicPr>
        <p:blipFill>
          <a:blip r:embed="rId3"/>
          <a:stretch>
            <a:fillRect/>
          </a:stretch>
        </p:blipFill>
        <p:spPr>
          <a:xfrm>
            <a:off x="683084" y="2038390"/>
            <a:ext cx="5214126" cy="3626033"/>
          </a:xfrm>
          <a:prstGeom prst="rect">
            <a:avLst/>
          </a:prstGeom>
        </p:spPr>
      </p:pic>
      <p:sp>
        <p:nvSpPr>
          <p:cNvPr id="2" name="Slide Number Placeholder 1">
            <a:extLst>
              <a:ext uri="{FF2B5EF4-FFF2-40B4-BE49-F238E27FC236}">
                <a16:creationId xmlns:a16="http://schemas.microsoft.com/office/drawing/2014/main" id="{0CE1B114-6D58-611B-6B6E-39A48F79C48D}"/>
              </a:ext>
            </a:extLst>
          </p:cNvPr>
          <p:cNvSpPr>
            <a:spLocks noGrp="1"/>
          </p:cNvSpPr>
          <p:nvPr>
            <p:ph type="sldNum" sz="quarter" idx="21"/>
          </p:nvPr>
        </p:nvSpPr>
        <p:spPr/>
        <p:txBody>
          <a:bodyPr/>
          <a:lstStyle/>
          <a:p>
            <a:fld id="{997006E5-C7AA-4492-BE99-3C3768669B0A}" type="slidenum">
              <a:rPr lang="en-US" smtClean="0"/>
              <a:t>27</a:t>
            </a:fld>
            <a:endParaRPr lang="en-US"/>
          </a:p>
        </p:txBody>
      </p:sp>
    </p:spTree>
    <p:extLst>
      <p:ext uri="{BB962C8B-B14F-4D97-AF65-F5344CB8AC3E}">
        <p14:creationId xmlns:p14="http://schemas.microsoft.com/office/powerpoint/2010/main" val="1831874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B3016070-6A94-06AC-7912-82AE0BFA986C}"/>
              </a:ext>
            </a:extLst>
          </p:cNvPr>
          <p:cNvSpPr txBox="1"/>
          <p:nvPr/>
        </p:nvSpPr>
        <p:spPr>
          <a:xfrm>
            <a:off x="365125" y="212764"/>
            <a:ext cx="6094520" cy="553998"/>
          </a:xfrm>
          <a:prstGeom prst="rect">
            <a:avLst/>
          </a:prstGeom>
          <a:noFill/>
        </p:spPr>
        <p:txBody>
          <a:bodyPr wrap="square">
            <a:spAutoFit/>
          </a:bodyPr>
          <a:lstStyle/>
          <a:p>
            <a:r>
              <a:rPr lang="en-US" sz="3000" b="1" dirty="0">
                <a:solidFill>
                  <a:schemeClr val="tx2"/>
                </a:solidFill>
              </a:rPr>
              <a:t>Simulation Results</a:t>
            </a:r>
            <a:endParaRPr lang="en-US" sz="3000" dirty="0">
              <a:solidFill>
                <a:schemeClr val="tx2"/>
              </a:solidFill>
            </a:endParaRPr>
          </a:p>
        </p:txBody>
      </p:sp>
      <p:sp>
        <p:nvSpPr>
          <p:cNvPr id="11" name="TextBox 10">
            <a:extLst>
              <a:ext uri="{FF2B5EF4-FFF2-40B4-BE49-F238E27FC236}">
                <a16:creationId xmlns:a16="http://schemas.microsoft.com/office/drawing/2014/main" id="{4B4EC240-46E6-FDC0-F0B7-57040C827084}"/>
              </a:ext>
            </a:extLst>
          </p:cNvPr>
          <p:cNvSpPr txBox="1"/>
          <p:nvPr/>
        </p:nvSpPr>
        <p:spPr>
          <a:xfrm>
            <a:off x="5280549" y="1563987"/>
            <a:ext cx="1630902" cy="492443"/>
          </a:xfrm>
          <a:prstGeom prst="rect">
            <a:avLst/>
          </a:prstGeom>
          <a:noFill/>
        </p:spPr>
        <p:txBody>
          <a:bodyPr wrap="square">
            <a:spAutoFit/>
          </a:bodyPr>
          <a:lstStyle/>
          <a:p>
            <a:r>
              <a:rPr lang="en-US" sz="2600" b="1" dirty="0">
                <a:solidFill>
                  <a:schemeClr val="tx2"/>
                </a:solidFill>
              </a:rPr>
              <a:t>Result 1</a:t>
            </a:r>
          </a:p>
        </p:txBody>
      </p:sp>
      <p:sp>
        <p:nvSpPr>
          <p:cNvPr id="2" name="Slide Number Placeholder 1">
            <a:extLst>
              <a:ext uri="{FF2B5EF4-FFF2-40B4-BE49-F238E27FC236}">
                <a16:creationId xmlns:a16="http://schemas.microsoft.com/office/drawing/2014/main" id="{A38594CD-DFB0-163B-48D7-372B46ED8D37}"/>
              </a:ext>
            </a:extLst>
          </p:cNvPr>
          <p:cNvSpPr>
            <a:spLocks noGrp="1"/>
          </p:cNvSpPr>
          <p:nvPr>
            <p:ph type="sldNum" sz="quarter" idx="21"/>
          </p:nvPr>
        </p:nvSpPr>
        <p:spPr/>
        <p:txBody>
          <a:bodyPr/>
          <a:lstStyle/>
          <a:p>
            <a:fld id="{997006E5-C7AA-4492-BE99-3C3768669B0A}" type="slidenum">
              <a:rPr lang="en-US" smtClean="0"/>
              <a:t>28</a:t>
            </a:fld>
            <a:endParaRPr lang="en-US"/>
          </a:p>
        </p:txBody>
      </p:sp>
      <p:pic>
        <p:nvPicPr>
          <p:cNvPr id="9" name="Picture 8">
            <a:extLst>
              <a:ext uri="{FF2B5EF4-FFF2-40B4-BE49-F238E27FC236}">
                <a16:creationId xmlns:a16="http://schemas.microsoft.com/office/drawing/2014/main" id="{B763950C-03DA-BD89-D30B-A76C4F436B13}"/>
              </a:ext>
            </a:extLst>
          </p:cNvPr>
          <p:cNvPicPr>
            <a:picLocks noChangeAspect="1"/>
          </p:cNvPicPr>
          <p:nvPr/>
        </p:nvPicPr>
        <p:blipFill>
          <a:blip r:embed="rId2"/>
          <a:stretch>
            <a:fillRect/>
          </a:stretch>
        </p:blipFill>
        <p:spPr>
          <a:xfrm>
            <a:off x="1007969" y="2222374"/>
            <a:ext cx="10176062" cy="3459335"/>
          </a:xfrm>
          <a:prstGeom prst="rect">
            <a:avLst/>
          </a:prstGeom>
        </p:spPr>
      </p:pic>
    </p:spTree>
    <p:extLst>
      <p:ext uri="{BB962C8B-B14F-4D97-AF65-F5344CB8AC3E}">
        <p14:creationId xmlns:p14="http://schemas.microsoft.com/office/powerpoint/2010/main" val="1087196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37623D9F-2DE4-19F5-B591-843AD6C0BC01}"/>
              </a:ext>
            </a:extLst>
          </p:cNvPr>
          <p:cNvSpPr txBox="1"/>
          <p:nvPr/>
        </p:nvSpPr>
        <p:spPr>
          <a:xfrm>
            <a:off x="5218403" y="1065685"/>
            <a:ext cx="1755192" cy="553998"/>
          </a:xfrm>
          <a:prstGeom prst="rect">
            <a:avLst/>
          </a:prstGeom>
          <a:noFill/>
        </p:spPr>
        <p:txBody>
          <a:bodyPr wrap="square">
            <a:spAutoFit/>
          </a:bodyPr>
          <a:lstStyle/>
          <a:p>
            <a:r>
              <a:rPr lang="en-US" sz="3000" b="1" dirty="0">
                <a:solidFill>
                  <a:schemeClr val="tx2"/>
                </a:solidFill>
              </a:rPr>
              <a:t>Result 2</a:t>
            </a:r>
          </a:p>
        </p:txBody>
      </p:sp>
      <p:sp>
        <p:nvSpPr>
          <p:cNvPr id="2" name="Slide Number Placeholder 1">
            <a:extLst>
              <a:ext uri="{FF2B5EF4-FFF2-40B4-BE49-F238E27FC236}">
                <a16:creationId xmlns:a16="http://schemas.microsoft.com/office/drawing/2014/main" id="{D5733B53-D6DA-69C5-4D1C-46D606D5A5CA}"/>
              </a:ext>
            </a:extLst>
          </p:cNvPr>
          <p:cNvSpPr>
            <a:spLocks noGrp="1"/>
          </p:cNvSpPr>
          <p:nvPr>
            <p:ph type="sldNum" sz="quarter" idx="21"/>
          </p:nvPr>
        </p:nvSpPr>
        <p:spPr/>
        <p:txBody>
          <a:bodyPr/>
          <a:lstStyle/>
          <a:p>
            <a:fld id="{997006E5-C7AA-4492-BE99-3C3768669B0A}" type="slidenum">
              <a:rPr lang="en-US" smtClean="0"/>
              <a:t>29</a:t>
            </a:fld>
            <a:endParaRPr lang="en-US"/>
          </a:p>
        </p:txBody>
      </p:sp>
      <p:pic>
        <p:nvPicPr>
          <p:cNvPr id="4" name="Picture 3">
            <a:extLst>
              <a:ext uri="{FF2B5EF4-FFF2-40B4-BE49-F238E27FC236}">
                <a16:creationId xmlns:a16="http://schemas.microsoft.com/office/drawing/2014/main" id="{14391CB4-FF40-E291-F182-D7816D6645C7}"/>
              </a:ext>
            </a:extLst>
          </p:cNvPr>
          <p:cNvPicPr>
            <a:picLocks noChangeAspect="1"/>
          </p:cNvPicPr>
          <p:nvPr/>
        </p:nvPicPr>
        <p:blipFill>
          <a:blip r:embed="rId2"/>
          <a:stretch>
            <a:fillRect/>
          </a:stretch>
        </p:blipFill>
        <p:spPr>
          <a:xfrm>
            <a:off x="3194422" y="1698783"/>
            <a:ext cx="5601023" cy="3685159"/>
          </a:xfrm>
          <a:prstGeom prst="rect">
            <a:avLst/>
          </a:prstGeom>
        </p:spPr>
      </p:pic>
    </p:spTree>
    <p:extLst>
      <p:ext uri="{BB962C8B-B14F-4D97-AF65-F5344CB8AC3E}">
        <p14:creationId xmlns:p14="http://schemas.microsoft.com/office/powerpoint/2010/main" val="176158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B53681D-5D73-8F92-9B81-8766A873CCB2}"/>
              </a:ext>
            </a:extLst>
          </p:cNvPr>
          <p:cNvSpPr>
            <a:spLocks noGrp="1"/>
          </p:cNvSpPr>
          <p:nvPr>
            <p:ph type="body" sz="quarter" idx="13"/>
          </p:nvPr>
        </p:nvSpPr>
        <p:spPr>
          <a:xfrm>
            <a:off x="5800724" y="616625"/>
            <a:ext cx="6095354" cy="5758396"/>
          </a:xfrm>
        </p:spPr>
        <p:txBody>
          <a:bodyPr/>
          <a:lstStyle/>
          <a:p>
            <a:pPr>
              <a:buFont typeface="Wingdings" panose="05000000000000000000" pitchFamily="2" charset="2"/>
              <a:buChar char="q"/>
            </a:pPr>
            <a:r>
              <a:rPr lang="en-US" sz="2400" dirty="0"/>
              <a:t>Overview</a:t>
            </a:r>
          </a:p>
          <a:p>
            <a:pPr>
              <a:buFont typeface="Wingdings" panose="05000000000000000000" pitchFamily="2" charset="2"/>
              <a:buChar char="q"/>
            </a:pPr>
            <a:r>
              <a:rPr lang="en-US" sz="2400" dirty="0"/>
              <a:t>Single step Procedures (Backup Slide)</a:t>
            </a:r>
          </a:p>
          <a:p>
            <a:pPr>
              <a:buFont typeface="Wingdings" panose="05000000000000000000" pitchFamily="2" charset="2"/>
              <a:buChar char="q"/>
            </a:pPr>
            <a:r>
              <a:rPr lang="en-US" sz="2400" dirty="0"/>
              <a:t>Data-driven hypotheses ordering Procedures (Backup Slide)</a:t>
            </a:r>
          </a:p>
          <a:p>
            <a:pPr>
              <a:buFont typeface="Wingdings" panose="05000000000000000000" pitchFamily="2" charset="2"/>
              <a:buChar char="q"/>
            </a:pPr>
            <a:r>
              <a:rPr lang="en-US" sz="2400" dirty="0"/>
              <a:t>Hierarchical Test Procedures</a:t>
            </a:r>
          </a:p>
          <a:p>
            <a:pPr>
              <a:buFont typeface="Wingdings" panose="05000000000000000000" pitchFamily="2" charset="2"/>
              <a:buChar char="q"/>
            </a:pPr>
            <a:r>
              <a:rPr lang="en-US" sz="2400" dirty="0"/>
              <a:t>Power Analysis of hierarchical procedures using Simulation</a:t>
            </a:r>
          </a:p>
          <a:p>
            <a:pPr>
              <a:buFont typeface="Wingdings" panose="05000000000000000000" pitchFamily="2" charset="2"/>
              <a:buChar char="q"/>
            </a:pPr>
            <a:r>
              <a:rPr lang="en-US" sz="2400" dirty="0"/>
              <a:t>Results</a:t>
            </a:r>
          </a:p>
          <a:p>
            <a:pPr>
              <a:buFont typeface="Wingdings" panose="05000000000000000000" pitchFamily="2" charset="2"/>
              <a:buChar char="q"/>
            </a:pPr>
            <a:r>
              <a:rPr lang="en-US" sz="2400" dirty="0"/>
              <a:t>Key takeaways</a:t>
            </a:r>
          </a:p>
          <a:p>
            <a:pPr>
              <a:buFont typeface="Wingdings" panose="05000000000000000000" pitchFamily="2" charset="2"/>
              <a:buChar char="q"/>
            </a:pPr>
            <a:endParaRPr lang="en-US" sz="2400" dirty="0"/>
          </a:p>
          <a:p>
            <a:pPr>
              <a:buFont typeface="Wingdings" panose="05000000000000000000" pitchFamily="2" charset="2"/>
              <a:buChar char="q"/>
            </a:pPr>
            <a:endParaRPr lang="en-US" sz="2400" dirty="0"/>
          </a:p>
        </p:txBody>
      </p:sp>
      <p:sp>
        <p:nvSpPr>
          <p:cNvPr id="3" name="Title 2">
            <a:extLst>
              <a:ext uri="{FF2B5EF4-FFF2-40B4-BE49-F238E27FC236}">
                <a16:creationId xmlns:a16="http://schemas.microsoft.com/office/drawing/2014/main" id="{576AFAD7-927D-F1DB-13A3-1AD0C454DFD8}"/>
              </a:ext>
            </a:extLst>
          </p:cNvPr>
          <p:cNvSpPr>
            <a:spLocks noGrp="1"/>
          </p:cNvSpPr>
          <p:nvPr>
            <p:ph type="title"/>
          </p:nvPr>
        </p:nvSpPr>
        <p:spPr>
          <a:xfrm>
            <a:off x="365124" y="265224"/>
            <a:ext cx="4748050" cy="351401"/>
          </a:xfrm>
        </p:spPr>
        <p:txBody>
          <a:bodyPr>
            <a:normAutofit fontScale="90000"/>
          </a:bodyPr>
          <a:lstStyle/>
          <a:p>
            <a:r>
              <a:rPr lang="en-US" dirty="0"/>
              <a:t>Agenda</a:t>
            </a:r>
          </a:p>
        </p:txBody>
      </p:sp>
      <p:sp>
        <p:nvSpPr>
          <p:cNvPr id="4" name="Subtitle 3">
            <a:extLst>
              <a:ext uri="{FF2B5EF4-FFF2-40B4-BE49-F238E27FC236}">
                <a16:creationId xmlns:a16="http://schemas.microsoft.com/office/drawing/2014/main" id="{69392698-7510-22B8-0532-BE20344BD7CD}"/>
              </a:ext>
            </a:extLst>
          </p:cNvPr>
          <p:cNvSpPr>
            <a:spLocks noGrp="1"/>
          </p:cNvSpPr>
          <p:nvPr>
            <p:ph type="subTitle" idx="1"/>
          </p:nvPr>
        </p:nvSpPr>
        <p:spPr>
          <a:xfrm>
            <a:off x="365124" y="902375"/>
            <a:ext cx="5102225" cy="183532"/>
          </a:xfrm>
        </p:spPr>
        <p:txBody>
          <a:bodyPr/>
          <a:lstStyle/>
          <a:p>
            <a:r>
              <a:rPr lang="en-US" sz="1800" b="1" dirty="0">
                <a:solidFill>
                  <a:schemeClr val="tx2"/>
                </a:solidFill>
              </a:rPr>
              <a:t>Statistical methods for multiplicity adjustment</a:t>
            </a:r>
          </a:p>
          <a:p>
            <a:r>
              <a:rPr lang="en-US" sz="1800" dirty="0"/>
              <a:t> </a:t>
            </a:r>
          </a:p>
        </p:txBody>
      </p:sp>
      <p:sp>
        <p:nvSpPr>
          <p:cNvPr id="5" name="Slide Number Placeholder 4">
            <a:extLst>
              <a:ext uri="{FF2B5EF4-FFF2-40B4-BE49-F238E27FC236}">
                <a16:creationId xmlns:a16="http://schemas.microsoft.com/office/drawing/2014/main" id="{9A7CCEB1-4E26-A0BF-9CA8-54B7565C55C9}"/>
              </a:ext>
            </a:extLst>
          </p:cNvPr>
          <p:cNvSpPr>
            <a:spLocks noGrp="1"/>
          </p:cNvSpPr>
          <p:nvPr>
            <p:ph type="sldNum" sz="quarter" idx="12"/>
          </p:nvPr>
        </p:nvSpPr>
        <p:spPr/>
        <p:txBody>
          <a:bodyPr/>
          <a:lstStyle/>
          <a:p>
            <a:fld id="{997006E5-C7AA-4492-BE99-3C3768669B0A}" type="slidenum">
              <a:rPr lang="en-US" smtClean="0"/>
              <a:t>3</a:t>
            </a:fld>
            <a:endParaRPr lang="en-US"/>
          </a:p>
        </p:txBody>
      </p:sp>
    </p:spTree>
    <p:extLst>
      <p:ext uri="{BB962C8B-B14F-4D97-AF65-F5344CB8AC3E}">
        <p14:creationId xmlns:p14="http://schemas.microsoft.com/office/powerpoint/2010/main" val="1430152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ext Placeholder 1">
                <a:extLst>
                  <a:ext uri="{FF2B5EF4-FFF2-40B4-BE49-F238E27FC236}">
                    <a16:creationId xmlns:a16="http://schemas.microsoft.com/office/drawing/2014/main" id="{BEE8BA91-E85A-B15F-AC55-FE8611BCDF87}"/>
                  </a:ext>
                </a:extLst>
              </p:cNvPr>
              <p:cNvSpPr>
                <a:spLocks noGrp="1"/>
              </p:cNvSpPr>
              <p:nvPr>
                <p:ph type="body" sz="quarter" idx="22"/>
              </p:nvPr>
            </p:nvSpPr>
            <p:spPr>
              <a:xfrm>
                <a:off x="301841" y="1242874"/>
                <a:ext cx="11523447" cy="4625266"/>
              </a:xfrm>
            </p:spPr>
            <p:txBody>
              <a:bodyPr/>
              <a:lstStyle/>
              <a:p>
                <a:pPr algn="just">
                  <a:buFont typeface="Wingdings" panose="05000000000000000000" pitchFamily="2" charset="2"/>
                  <a:buChar char="Ø"/>
                </a:pP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p>
                <a:pPr algn="just">
                  <a:buFont typeface="Wingdings" panose="05000000000000000000" pitchFamily="2" charset="2"/>
                  <a:buChar char="Ø"/>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The fixed sequence procedure is a highly structured approach where hypotheses are tested in a pre-specified order. Testing proceeds only if the preceding hypothesis is rejected, ensuring strict control of the overall type I error rate. This method is straightforward and easy to implement but lacks flexibility, as the order of testing cannot be altered based on interim results or new information.</a:t>
                </a:r>
              </a:p>
              <a:p>
                <a:pPr algn="just">
                  <a:buFont typeface="Wingdings" panose="05000000000000000000" pitchFamily="2" charset="2"/>
                  <a:buChar char="Ø"/>
                </a:pP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p>
                <a:pPr algn="just">
                  <a:buFont typeface="Wingdings" panose="05000000000000000000" pitchFamily="2" charset="2"/>
                  <a:buChar char="Ø"/>
                </a:pPr>
                <a:endParaRPr lang="en-US" sz="2000" dirty="0">
                  <a:latin typeface="Times New Roman" panose="02020603050405020304" pitchFamily="18" charset="0"/>
                  <a:ea typeface="Calibri" panose="020F0502020204030204" pitchFamily="34" charset="0"/>
                  <a:cs typeface="Times New Roman" panose="02020603050405020304" pitchFamily="18" charset="0"/>
                </a:endParaRPr>
              </a:p>
              <a:p>
                <a:pPr algn="just">
                  <a:buFont typeface="Wingdings" panose="05000000000000000000" pitchFamily="2" charset="2"/>
                  <a:buChar char="Ø"/>
                </a:pPr>
                <a:r>
                  <a:rPr lang="en-US" sz="2000" dirty="0">
                    <a:latin typeface="Times New Roman" panose="02020603050405020304" pitchFamily="18" charset="0"/>
                    <a:ea typeface="Calibri" panose="020F0502020204030204" pitchFamily="34" charset="0"/>
                    <a:cs typeface="Times New Roman" panose="02020603050405020304" pitchFamily="18" charset="0"/>
                  </a:rPr>
                  <a:t>T</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he fallback procedure first tests the primary hypothesis </a:t>
                </a:r>
                <a14:m>
                  <m:oMath xmlns:m="http://schemas.openxmlformats.org/officeDocument/2006/math">
                    <m:sSub>
                      <m:sSubPr>
                        <m:ctrlPr>
                          <a:rPr lang="en-US" sz="2000" i="1" smtClean="0">
                            <a:latin typeface="Cambria Math" panose="02040503050406030204" pitchFamily="18" charset="0"/>
                          </a:rPr>
                        </m:ctrlPr>
                      </m:sSubPr>
                      <m:e>
                        <m:r>
                          <a:rPr lang="en-US" sz="2000" b="0" i="1">
                            <a:latin typeface="Cambria Math" panose="02040503050406030204" pitchFamily="18" charset="0"/>
                          </a:rPr>
                          <m:t>𝐻</m:t>
                        </m:r>
                      </m:e>
                      <m:sub>
                        <m:r>
                          <a:rPr lang="en-US" sz="2000" b="0" i="1" smtClean="0">
                            <a:latin typeface="Cambria Math" panose="02040503050406030204" pitchFamily="18" charset="0"/>
                          </a:rPr>
                          <m:t>1</m:t>
                        </m:r>
                      </m:sub>
                    </m:sSub>
                  </m:oMath>
                </a14:m>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 lower significance level compared with the fixed-sequence procedure, i.e.,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𝐻</m:t>
                        </m:r>
                      </m:e>
                      <m:sub>
                        <m:r>
                          <a:rPr lang="en-US" sz="2000" i="1">
                            <a:latin typeface="Cambria Math" panose="02040503050406030204" pitchFamily="18" charset="0"/>
                          </a:rPr>
                          <m:t>1</m:t>
                        </m:r>
                      </m:sub>
                    </m:sSub>
                  </m:oMath>
                </a14:m>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is rejected if </a:t>
                </a:r>
                <a14:m>
                  <m:oMath xmlns:m="http://schemas.openxmlformats.org/officeDocument/2006/math">
                    <m:sSub>
                      <m:sSubPr>
                        <m:ctrlPr>
                          <a:rPr lang="en-US" sz="2000" i="1">
                            <a:latin typeface="Cambria Math" panose="02040503050406030204" pitchFamily="18" charset="0"/>
                          </a:rPr>
                        </m:ctrlPr>
                      </m:sSubPr>
                      <m:e>
                        <m:r>
                          <a:rPr lang="en-US" sz="2000" b="0" i="1" smtClean="0">
                            <a:latin typeface="Cambria Math" panose="02040503050406030204" pitchFamily="18" charset="0"/>
                          </a:rPr>
                          <m:t>𝑝</m:t>
                        </m:r>
                      </m:e>
                      <m:sub>
                        <m:r>
                          <a:rPr lang="en-US" sz="2000" i="1">
                            <a:latin typeface="Cambria Math" panose="02040503050406030204" pitchFamily="18" charset="0"/>
                          </a:rPr>
                          <m:t>1</m:t>
                        </m:r>
                      </m:sub>
                    </m:sSub>
                  </m:oMath>
                </a14:m>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&lt; </a:t>
                </a:r>
                <a14:m>
                  <m:oMath xmlns:m="http://schemas.openxmlformats.org/officeDocument/2006/math">
                    <m:r>
                      <a:rPr lang="el-GR" sz="2000" b="0" i="1" smtClean="0">
                        <a:latin typeface="Cambria Math" panose="02040503050406030204" pitchFamily="18" charset="0"/>
                      </a:rPr>
                      <m:t>𝛼</m:t>
                    </m:r>
                    <m:sSub>
                      <m:sSubPr>
                        <m:ctrlPr>
                          <a:rPr lang="en-US" sz="2000" i="1" smtClean="0">
                            <a:latin typeface="Cambria Math" panose="02040503050406030204" pitchFamily="18" charset="0"/>
                          </a:rPr>
                        </m:ctrlPr>
                      </m:sSubPr>
                      <m:e>
                        <m:r>
                          <a:rPr lang="en-US" sz="2000" b="0" i="1">
                            <a:latin typeface="Cambria Math" panose="02040503050406030204" pitchFamily="18" charset="0"/>
                          </a:rPr>
                          <m:t>𝑤</m:t>
                        </m:r>
                      </m:e>
                      <m:sub>
                        <m:r>
                          <a:rPr lang="en-US" sz="2000" b="0" i="1">
                            <a:latin typeface="Cambria Math" panose="02040503050406030204" pitchFamily="18" charset="0"/>
                          </a:rPr>
                          <m:t>1</m:t>
                        </m:r>
                      </m:sub>
                    </m:sSub>
                  </m:oMath>
                </a14:m>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This enables a fallback strategy for the subsequent hypotheses because, unlike the fixed-sequence procedure, the fallback procedure can continue to the next hypothesis in the sequence even if the current test is nonsignificant.</a:t>
                </a:r>
              </a:p>
              <a:p>
                <a:pPr algn="just">
                  <a:buFont typeface="Wingdings" panose="05000000000000000000" pitchFamily="2" charset="2"/>
                  <a:buChar char="Ø"/>
                </a:pPr>
                <a:endParaRPr lang="en-US" sz="2000" dirty="0">
                  <a:latin typeface="Times New Roman" panose="02020603050405020304" pitchFamily="18" charset="0"/>
                  <a:ea typeface="Calibri" panose="020F0502020204030204" pitchFamily="34" charset="0"/>
                  <a:cs typeface="Times New Roman" panose="02020603050405020304" pitchFamily="18" charset="0"/>
                </a:endParaRPr>
              </a:p>
              <a:p>
                <a:pPr algn="just">
                  <a:buFont typeface="Wingdings" panose="05000000000000000000" pitchFamily="2" charset="2"/>
                  <a:buChar char="Ø"/>
                </a:pPr>
                <a:endParaRPr lang="en-US" sz="2000" dirty="0">
                  <a:latin typeface="Times New Roman" panose="02020603050405020304" pitchFamily="18" charset="0"/>
                  <a:ea typeface="Calibri" panose="020F0502020204030204" pitchFamily="34" charset="0"/>
                  <a:cs typeface="Times New Roman" panose="02020603050405020304" pitchFamily="18" charset="0"/>
                </a:endParaRPr>
              </a:p>
              <a:p>
                <a:pPr marL="0" indent="0" algn="just">
                  <a:buNone/>
                </a:pPr>
                <a:endParaRPr lang="en-US" sz="2000" dirty="0">
                  <a:latin typeface="Times New Roman" panose="02020603050405020304" pitchFamily="18" charset="0"/>
                  <a:ea typeface="Calibri" panose="020F0502020204030204" pitchFamily="34" charset="0"/>
                  <a:cs typeface="Times New Roman" panose="02020603050405020304" pitchFamily="18" charset="0"/>
                </a:endParaRPr>
              </a:p>
              <a:p>
                <a:pPr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p:txBody>
          </p:sp>
        </mc:Choice>
        <mc:Fallback>
          <p:sp>
            <p:nvSpPr>
              <p:cNvPr id="2" name="Text Placeholder 1">
                <a:extLst>
                  <a:ext uri="{FF2B5EF4-FFF2-40B4-BE49-F238E27FC236}">
                    <a16:creationId xmlns:a16="http://schemas.microsoft.com/office/drawing/2014/main" id="{BEE8BA91-E85A-B15F-AC55-FE8611BCDF87}"/>
                  </a:ext>
                </a:extLst>
              </p:cNvPr>
              <p:cNvSpPr>
                <a:spLocks noGrp="1" noRot="1" noChangeAspect="1" noMove="1" noResize="1" noEditPoints="1" noAdjustHandles="1" noChangeArrowheads="1" noChangeShapeType="1" noTextEdit="1"/>
              </p:cNvSpPr>
              <p:nvPr>
                <p:ph type="body" sz="quarter" idx="22"/>
              </p:nvPr>
            </p:nvSpPr>
            <p:spPr>
              <a:xfrm>
                <a:off x="301841" y="1242874"/>
                <a:ext cx="11523447" cy="4625266"/>
              </a:xfrm>
              <a:blipFill>
                <a:blip r:embed="rId2"/>
                <a:stretch>
                  <a:fillRect/>
                </a:stretch>
              </a:blipFill>
            </p:spPr>
            <p:txBody>
              <a:bodyPr/>
              <a:lstStyle/>
              <a:p>
                <a:r>
                  <a:rPr lang="en-US">
                    <a:noFill/>
                  </a:rPr>
                  <a:t> </a:t>
                </a:r>
              </a:p>
            </p:txBody>
          </p:sp>
        </mc:Fallback>
      </mc:AlternateContent>
      <p:sp>
        <p:nvSpPr>
          <p:cNvPr id="4" name="Title 3">
            <a:extLst>
              <a:ext uri="{FF2B5EF4-FFF2-40B4-BE49-F238E27FC236}">
                <a16:creationId xmlns:a16="http://schemas.microsoft.com/office/drawing/2014/main" id="{C4EE173E-082D-86AB-0585-A773E9C84A80}"/>
              </a:ext>
            </a:extLst>
          </p:cNvPr>
          <p:cNvSpPr>
            <a:spLocks noGrp="1"/>
          </p:cNvSpPr>
          <p:nvPr>
            <p:ph type="title"/>
          </p:nvPr>
        </p:nvSpPr>
        <p:spPr/>
        <p:txBody>
          <a:bodyPr>
            <a:noAutofit/>
          </a:bodyPr>
          <a:lstStyle/>
          <a:p>
            <a:r>
              <a:rPr lang="en-US" sz="3000" b="1" dirty="0"/>
              <a:t>Key takeaways</a:t>
            </a:r>
            <a:endParaRPr lang="en-US" sz="3000" dirty="0"/>
          </a:p>
        </p:txBody>
      </p:sp>
      <p:sp>
        <p:nvSpPr>
          <p:cNvPr id="3" name="Slide Number Placeholder 2">
            <a:extLst>
              <a:ext uri="{FF2B5EF4-FFF2-40B4-BE49-F238E27FC236}">
                <a16:creationId xmlns:a16="http://schemas.microsoft.com/office/drawing/2014/main" id="{60424FBC-95DD-9DD7-B2FC-32A2A9DFEF7E}"/>
              </a:ext>
            </a:extLst>
          </p:cNvPr>
          <p:cNvSpPr>
            <a:spLocks noGrp="1"/>
          </p:cNvSpPr>
          <p:nvPr>
            <p:ph type="sldNum" sz="quarter" idx="21"/>
          </p:nvPr>
        </p:nvSpPr>
        <p:spPr/>
        <p:txBody>
          <a:bodyPr/>
          <a:lstStyle/>
          <a:p>
            <a:fld id="{997006E5-C7AA-4492-BE99-3C3768669B0A}" type="slidenum">
              <a:rPr lang="en-US" smtClean="0"/>
              <a:t>30</a:t>
            </a:fld>
            <a:endParaRPr lang="en-US"/>
          </a:p>
        </p:txBody>
      </p:sp>
    </p:spTree>
    <p:extLst>
      <p:ext uri="{BB962C8B-B14F-4D97-AF65-F5344CB8AC3E}">
        <p14:creationId xmlns:p14="http://schemas.microsoft.com/office/powerpoint/2010/main" val="32669995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5D550DF-0D7C-AB48-EF64-FC3585BD2CBA}"/>
              </a:ext>
            </a:extLst>
          </p:cNvPr>
          <p:cNvSpPr>
            <a:spLocks noGrp="1"/>
          </p:cNvSpPr>
          <p:nvPr>
            <p:ph type="body" sz="quarter" idx="22"/>
          </p:nvPr>
        </p:nvSpPr>
        <p:spPr>
          <a:xfrm>
            <a:off x="328475" y="1118586"/>
            <a:ext cx="11452194" cy="4545367"/>
          </a:xfrm>
        </p:spPr>
        <p:txBody>
          <a:bodyPr/>
          <a:lstStyle/>
          <a:p>
            <a:pPr algn="just">
              <a:buFont typeface="Wingdings" panose="05000000000000000000" pitchFamily="2" charset="2"/>
              <a:buChar char="Ø"/>
            </a:pP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p>
            <a:pPr algn="just">
              <a:buFont typeface="Wingdings" panose="05000000000000000000" pitchFamily="2" charset="2"/>
              <a:buChar char="Ø"/>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The main difference with the fallback procedure lies in the fact that chain procedures support more flexible alpha propagation rules, e.g., after each rejection, the error rate can be transferred simultaneously to several hypotheses. By using flexible alpha propagation rules, the trial's sponsor can set up more complex decision trees that go beyond a single sequence of hypotheses.</a:t>
            </a:r>
          </a:p>
          <a:p>
            <a:pPr algn="just">
              <a:buFont typeface="Wingdings" panose="05000000000000000000" pitchFamily="2" charset="2"/>
              <a:buChar char="Ø"/>
            </a:pP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p>
            <a:pPr algn="just">
              <a:buFont typeface="Wingdings" panose="05000000000000000000" pitchFamily="2" charset="2"/>
              <a:buChar char="Ø"/>
            </a:pPr>
            <a:endParaRPr lang="en-US" sz="2000" dirty="0">
              <a:latin typeface="Times New Roman" panose="02020603050405020304" pitchFamily="18" charset="0"/>
              <a:ea typeface="Calibri" panose="020F0502020204030204" pitchFamily="34" charset="0"/>
              <a:cs typeface="Times New Roman" panose="02020603050405020304" pitchFamily="18" charset="0"/>
            </a:endParaRPr>
          </a:p>
          <a:p>
            <a:pPr algn="just">
              <a:buFont typeface="Wingdings" panose="05000000000000000000" pitchFamily="2" charset="2"/>
              <a:buChar char="Ø"/>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The parallel gatekeeping procedure allows for more flexibility by testing hypotheses in multiple families simultaneously. This approach is useful when hypotheses across different families are not interdependent and can be tested concurrently. It provides a less restrictive framework compared to the serial procedure while still controlling the overall Type I error rate.</a:t>
            </a:r>
          </a:p>
          <a:p>
            <a:pPr marL="0" indent="0" algn="just">
              <a:buNone/>
            </a:pPr>
            <a:endParaRPr lang="en-US" sz="2000" dirty="0">
              <a:latin typeface="Times New Roman" panose="02020603050405020304" pitchFamily="18" charset="0"/>
              <a:ea typeface="Calibri" panose="020F0502020204030204" pitchFamily="34" charset="0"/>
              <a:cs typeface="Times New Roman" panose="02020603050405020304" pitchFamily="18" charset="0"/>
            </a:endParaRPr>
          </a:p>
          <a:p>
            <a:endParaRPr lang="en-US" sz="2000" dirty="0"/>
          </a:p>
        </p:txBody>
      </p:sp>
      <p:sp>
        <p:nvSpPr>
          <p:cNvPr id="3" name="Slide Number Placeholder 2">
            <a:extLst>
              <a:ext uri="{FF2B5EF4-FFF2-40B4-BE49-F238E27FC236}">
                <a16:creationId xmlns:a16="http://schemas.microsoft.com/office/drawing/2014/main" id="{C2A45F4C-110C-D893-7625-70BD4BD68BDB}"/>
              </a:ext>
            </a:extLst>
          </p:cNvPr>
          <p:cNvSpPr>
            <a:spLocks noGrp="1"/>
          </p:cNvSpPr>
          <p:nvPr>
            <p:ph type="sldNum" sz="quarter" idx="21"/>
          </p:nvPr>
        </p:nvSpPr>
        <p:spPr/>
        <p:txBody>
          <a:bodyPr/>
          <a:lstStyle/>
          <a:p>
            <a:fld id="{997006E5-C7AA-4492-BE99-3C3768669B0A}" type="slidenum">
              <a:rPr lang="en-US" smtClean="0"/>
              <a:t>31</a:t>
            </a:fld>
            <a:endParaRPr lang="en-US"/>
          </a:p>
        </p:txBody>
      </p:sp>
    </p:spTree>
    <p:extLst>
      <p:ext uri="{BB962C8B-B14F-4D97-AF65-F5344CB8AC3E}">
        <p14:creationId xmlns:p14="http://schemas.microsoft.com/office/powerpoint/2010/main" val="28337327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F1957C8-FF51-050E-321B-E2A0705EF9F5}"/>
              </a:ext>
            </a:extLst>
          </p:cNvPr>
          <p:cNvSpPr>
            <a:spLocks noGrp="1"/>
          </p:cNvSpPr>
          <p:nvPr>
            <p:ph type="body" sz="quarter" idx="22"/>
          </p:nvPr>
        </p:nvSpPr>
        <p:spPr>
          <a:xfrm>
            <a:off x="310718" y="683581"/>
            <a:ext cx="11496583" cy="5415378"/>
          </a:xfrm>
        </p:spPr>
        <p:txBody>
          <a:bodyPr/>
          <a:lstStyle/>
          <a:p>
            <a:pPr marL="0" indent="0" algn="just">
              <a:buNone/>
            </a:pPr>
            <a:endParaRPr lang="en-US" sz="2000" dirty="0">
              <a:latin typeface="Times New Roman" panose="02020603050405020304" pitchFamily="18" charset="0"/>
              <a:ea typeface="Calibri" panose="020F0502020204030204" pitchFamily="34" charset="0"/>
              <a:cs typeface="Times New Roman" panose="02020603050405020304" pitchFamily="18" charset="0"/>
            </a:endParaRPr>
          </a:p>
          <a:p>
            <a:pPr algn="just">
              <a:buFont typeface="Wingdings" panose="05000000000000000000" pitchFamily="2" charset="2"/>
              <a:buChar char="Ø"/>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However, unlike the serial procedure, the multi-sequence approach allows for branching, where the testing can proceed along different sequences based on the rejection or acceptance of hypotheses at each step. This flexibility makes it suitable for complex testing scenarios where hypotheses may have different dependencies and hierarchical structures.</a:t>
            </a:r>
          </a:p>
          <a:p>
            <a:pPr marL="0" indent="0" algn="just">
              <a:buNone/>
            </a:pP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p>
            <a:pPr algn="just">
              <a:buFont typeface="Wingdings" panose="05000000000000000000" pitchFamily="2" charset="2"/>
              <a:buChar char="Ø"/>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The interpretation of our results highlights the significance of accounting for both sample size and hypothesis weights when selecting an appropriate hierarchical multiple testing procedure. </a:t>
            </a:r>
          </a:p>
          <a:p>
            <a:pPr marL="0" indent="0" algn="just">
              <a:buNone/>
            </a:pPr>
            <a:endParaRPr lang="en-US" sz="2000"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Ø"/>
            </a:pPr>
            <a:r>
              <a:rPr lang="en-US" sz="2000" dirty="0">
                <a:latin typeface="Times New Roman" panose="02020603050405020304" pitchFamily="18" charset="0"/>
                <a:ea typeface="Calibri" panose="020F0502020204030204" pitchFamily="34" charset="0"/>
                <a:cs typeface="Times New Roman" panose="02020603050405020304" pitchFamily="18" charset="0"/>
              </a:rPr>
              <a:t>W</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e gain understanding of how different hierarchical methods respond to different experimental conditions. Such insights can inform researchers decision-making processes, guiding the selection of the most suitable approach for their specific research objectives.</a:t>
            </a:r>
            <a:endParaRPr lang="en-US" sz="2000" dirty="0">
              <a:latin typeface="Times New Roman" panose="02020603050405020304" pitchFamily="18" charset="0"/>
              <a:cs typeface="Times New Roman" panose="02020603050405020304" pitchFamily="18" charset="0"/>
            </a:endParaRPr>
          </a:p>
          <a:p>
            <a:endParaRPr lang="en-US" sz="2000" dirty="0"/>
          </a:p>
        </p:txBody>
      </p:sp>
      <p:sp>
        <p:nvSpPr>
          <p:cNvPr id="3" name="Slide Number Placeholder 2">
            <a:extLst>
              <a:ext uri="{FF2B5EF4-FFF2-40B4-BE49-F238E27FC236}">
                <a16:creationId xmlns:a16="http://schemas.microsoft.com/office/drawing/2014/main" id="{ACA5C9EA-947E-52DE-F49C-2DDF66D86F04}"/>
              </a:ext>
            </a:extLst>
          </p:cNvPr>
          <p:cNvSpPr>
            <a:spLocks noGrp="1"/>
          </p:cNvSpPr>
          <p:nvPr>
            <p:ph type="sldNum" sz="quarter" idx="21"/>
          </p:nvPr>
        </p:nvSpPr>
        <p:spPr/>
        <p:txBody>
          <a:bodyPr/>
          <a:lstStyle/>
          <a:p>
            <a:fld id="{997006E5-C7AA-4492-BE99-3C3768669B0A}" type="slidenum">
              <a:rPr lang="en-US" smtClean="0"/>
              <a:t>32</a:t>
            </a:fld>
            <a:endParaRPr lang="en-US"/>
          </a:p>
        </p:txBody>
      </p:sp>
    </p:spTree>
    <p:extLst>
      <p:ext uri="{BB962C8B-B14F-4D97-AF65-F5344CB8AC3E}">
        <p14:creationId xmlns:p14="http://schemas.microsoft.com/office/powerpoint/2010/main" val="1684967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067664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A02907C-CFD2-63C5-5922-307A8061F15B}"/>
              </a:ext>
            </a:extLst>
          </p:cNvPr>
          <p:cNvSpPr>
            <a:spLocks noGrp="1"/>
          </p:cNvSpPr>
          <p:nvPr>
            <p:ph type="body" sz="quarter" idx="22"/>
          </p:nvPr>
        </p:nvSpPr>
        <p:spPr/>
        <p:txBody>
          <a:bodyPr/>
          <a:lstStyle/>
          <a:p>
            <a:pPr algn="just">
              <a:buFont typeface="Wingdings" panose="05000000000000000000" pitchFamily="2" charset="2"/>
              <a:buChar char="Ø"/>
            </a:pPr>
            <a:r>
              <a:rPr lang="en-US" sz="2100" dirty="0">
                <a:latin typeface="Times New Roman" panose="02020603050405020304" pitchFamily="18" charset="0"/>
                <a:cs typeface="Times New Roman" panose="02020603050405020304" pitchFamily="18" charset="0"/>
              </a:rPr>
              <a:t>In clinical trials, multiple endpoints refer to the various outcomes that researchers assess to determine the effect of a particular intervention, such as a drug or treatment. These endpoints can provide a comprehensive understanding of the impact on different aspects of a disease.</a:t>
            </a:r>
          </a:p>
          <a:p>
            <a:pPr algn="just">
              <a:buFont typeface="Wingdings" panose="05000000000000000000" pitchFamily="2" charset="2"/>
              <a:buChar char="Ø"/>
            </a:pPr>
            <a:endParaRPr lang="en-US" sz="2100"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Ø"/>
            </a:pPr>
            <a:r>
              <a:rPr lang="en-US" sz="2100" b="1" dirty="0">
                <a:latin typeface="Times New Roman" panose="02020603050405020304" pitchFamily="18" charset="0"/>
                <a:cs typeface="Times New Roman" panose="02020603050405020304" pitchFamily="18" charset="0"/>
              </a:rPr>
              <a:t>Primary Endpoints: </a:t>
            </a:r>
            <a:r>
              <a:rPr lang="en-US" sz="2100" dirty="0">
                <a:latin typeface="Times New Roman" panose="02020603050405020304" pitchFamily="18" charset="0"/>
                <a:cs typeface="Times New Roman" panose="02020603050405020304" pitchFamily="18" charset="0"/>
              </a:rPr>
              <a:t>These are the main outcomes that the study aims to determine the overall effectiveness of the intervention. The primary endpoint is often the most clinically important outcome for the study.</a:t>
            </a:r>
          </a:p>
          <a:p>
            <a:pPr algn="just">
              <a:buFont typeface="Wingdings" panose="05000000000000000000" pitchFamily="2" charset="2"/>
              <a:buChar char="Ø"/>
            </a:pPr>
            <a:endParaRPr lang="en-US" sz="2100"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Ø"/>
            </a:pPr>
            <a:r>
              <a:rPr lang="en-US" sz="2100" b="1" dirty="0">
                <a:latin typeface="Times New Roman" panose="02020603050405020304" pitchFamily="18" charset="0"/>
                <a:cs typeface="Times New Roman" panose="02020603050405020304" pitchFamily="18" charset="0"/>
              </a:rPr>
              <a:t>Secondary Endpoints: </a:t>
            </a:r>
            <a:r>
              <a:rPr lang="en-US" sz="2100" dirty="0">
                <a:latin typeface="Times New Roman" panose="02020603050405020304" pitchFamily="18" charset="0"/>
                <a:cs typeface="Times New Roman" panose="02020603050405020304" pitchFamily="18" charset="0"/>
              </a:rPr>
              <a:t>These are additional outcomes that are of interest but may not be as critical as the primary endpoint. Secondary endpoints provide supplementary information about the intervention's impact on various aspects of health, safety, or other relevant factors.</a:t>
            </a:r>
          </a:p>
          <a:p>
            <a:pPr>
              <a:buFont typeface="Wingdings" panose="05000000000000000000" pitchFamily="2" charset="2"/>
              <a:buChar char="Ø"/>
            </a:pPr>
            <a:endParaRPr lang="en-US" sz="2100" dirty="0"/>
          </a:p>
        </p:txBody>
      </p:sp>
      <p:sp>
        <p:nvSpPr>
          <p:cNvPr id="4" name="Title 3">
            <a:extLst>
              <a:ext uri="{FF2B5EF4-FFF2-40B4-BE49-F238E27FC236}">
                <a16:creationId xmlns:a16="http://schemas.microsoft.com/office/drawing/2014/main" id="{046F8A63-33CD-C3D3-03A4-89D4E3E8ACB1}"/>
              </a:ext>
            </a:extLst>
          </p:cNvPr>
          <p:cNvSpPr>
            <a:spLocks noGrp="1"/>
          </p:cNvSpPr>
          <p:nvPr>
            <p:ph type="title"/>
          </p:nvPr>
        </p:nvSpPr>
        <p:spPr/>
        <p:txBody>
          <a:bodyPr>
            <a:noAutofit/>
          </a:bodyPr>
          <a:lstStyle/>
          <a:p>
            <a:r>
              <a:rPr lang="en-US" sz="3000" b="1" dirty="0"/>
              <a:t>Types of Clinical Endpoints</a:t>
            </a:r>
            <a:endParaRPr lang="en-US" sz="3000" dirty="0"/>
          </a:p>
        </p:txBody>
      </p:sp>
      <p:sp>
        <p:nvSpPr>
          <p:cNvPr id="3" name="Slide Number Placeholder 2">
            <a:extLst>
              <a:ext uri="{FF2B5EF4-FFF2-40B4-BE49-F238E27FC236}">
                <a16:creationId xmlns:a16="http://schemas.microsoft.com/office/drawing/2014/main" id="{E56AD5D1-88D6-8D15-3980-27AC28C26020}"/>
              </a:ext>
            </a:extLst>
          </p:cNvPr>
          <p:cNvSpPr>
            <a:spLocks noGrp="1"/>
          </p:cNvSpPr>
          <p:nvPr>
            <p:ph type="sldNum" sz="quarter" idx="21"/>
          </p:nvPr>
        </p:nvSpPr>
        <p:spPr/>
        <p:txBody>
          <a:bodyPr/>
          <a:lstStyle/>
          <a:p>
            <a:fld id="{997006E5-C7AA-4492-BE99-3C3768669B0A}" type="slidenum">
              <a:rPr lang="en-US" smtClean="0"/>
              <a:t>34</a:t>
            </a:fld>
            <a:endParaRPr lang="en-US"/>
          </a:p>
        </p:txBody>
      </p:sp>
    </p:spTree>
    <p:extLst>
      <p:ext uri="{BB962C8B-B14F-4D97-AF65-F5344CB8AC3E}">
        <p14:creationId xmlns:p14="http://schemas.microsoft.com/office/powerpoint/2010/main" val="11452551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13">
            <a:extLst>
              <a:ext uri="{FF2B5EF4-FFF2-40B4-BE49-F238E27FC236}">
                <a16:creationId xmlns:a16="http://schemas.microsoft.com/office/drawing/2014/main" id="{FEB0B925-CC74-D707-BD27-6CE3E6C59EF2}"/>
              </a:ext>
            </a:extLst>
          </p:cNvPr>
          <p:cNvSpPr>
            <a:spLocks noGrp="1"/>
          </p:cNvSpPr>
          <p:nvPr>
            <p:ph type="body" sz="quarter" idx="36"/>
          </p:nvPr>
        </p:nvSpPr>
        <p:spPr>
          <a:xfrm>
            <a:off x="6224589" y="381740"/>
            <a:ext cx="5575170" cy="5894773"/>
          </a:xfrm>
        </p:spPr>
        <p:txBody>
          <a:bodyPr/>
          <a:lstStyle/>
          <a:p>
            <a:pPr algn="just">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Co-primary endpoints are multiple endpoints in a clinical trial that are considered equally important for evaluating the efficacy or effectiveness of an intervention.</a:t>
            </a:r>
          </a:p>
          <a:p>
            <a:pPr algn="just">
              <a:buFont typeface="Wingdings" panose="05000000000000000000" pitchFamily="2" charset="2"/>
              <a:buChar char="Ø"/>
            </a:pPr>
            <a:endParaRPr lang="en-US" sz="1800"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 Co-primary endpoints carry equal weight in determining the success or failure of the trial.</a:t>
            </a:r>
          </a:p>
          <a:p>
            <a:pPr algn="just">
              <a:buFont typeface="Wingdings" panose="05000000000000000000" pitchFamily="2" charset="2"/>
              <a:buChar char="Ø"/>
            </a:pPr>
            <a:endParaRPr lang="en-US" sz="1800"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Therapies for the acute treatment of </a:t>
            </a:r>
            <a:r>
              <a:rPr lang="en-US" sz="1800" b="1" dirty="0">
                <a:latin typeface="Times New Roman" panose="02020603050405020304" pitchFamily="18" charset="0"/>
                <a:cs typeface="Times New Roman" panose="02020603050405020304" pitchFamily="18" charset="0"/>
              </a:rPr>
              <a:t>migraine headaches </a:t>
            </a:r>
            <a:r>
              <a:rPr lang="en-US" sz="1800" dirty="0">
                <a:latin typeface="Times New Roman" panose="02020603050405020304" pitchFamily="18" charset="0"/>
                <a:cs typeface="Times New Roman" panose="02020603050405020304" pitchFamily="18" charset="0"/>
              </a:rPr>
              <a:t>illustrate this circumstance. Although  </a:t>
            </a:r>
            <a:r>
              <a:rPr lang="en-US" sz="1800" b="1" dirty="0">
                <a:latin typeface="Times New Roman" panose="02020603050405020304" pitchFamily="18" charset="0"/>
                <a:cs typeface="Times New Roman" panose="02020603050405020304" pitchFamily="18" charset="0"/>
              </a:rPr>
              <a:t>pain</a:t>
            </a:r>
            <a:r>
              <a:rPr lang="en-US" sz="1800" dirty="0">
                <a:latin typeface="Times New Roman" panose="02020603050405020304" pitchFamily="18" charset="0"/>
                <a:cs typeface="Times New Roman" panose="02020603050405020304" pitchFamily="18" charset="0"/>
              </a:rPr>
              <a:t> is the most prominent feature, migraine headaches are also characterized by the presence of  </a:t>
            </a:r>
            <a:r>
              <a:rPr lang="en-US" sz="1800" b="1" dirty="0">
                <a:latin typeface="Times New Roman" panose="02020603050405020304" pitchFamily="18" charset="0"/>
                <a:cs typeface="Times New Roman" panose="02020603050405020304" pitchFamily="18" charset="0"/>
              </a:rPr>
              <a:t>photophobia, phonophobia, and/or nausea</a:t>
            </a:r>
            <a:r>
              <a:rPr lang="en-US" sz="1800" dirty="0">
                <a:latin typeface="Times New Roman" panose="02020603050405020304" pitchFamily="18" charset="0"/>
                <a:cs typeface="Times New Roman" panose="02020603050405020304" pitchFamily="18" charset="0"/>
              </a:rPr>
              <a:t>, all of which are clinically important.</a:t>
            </a:r>
          </a:p>
          <a:p>
            <a:pPr algn="just">
              <a:buFont typeface="Wingdings" panose="05000000000000000000" pitchFamily="2" charset="2"/>
              <a:buChar char="Ø"/>
            </a:pPr>
            <a:endParaRPr lang="en-US" sz="1800" dirty="0"/>
          </a:p>
          <a:p>
            <a:pPr algn="just">
              <a:buFont typeface="Wingdings" panose="05000000000000000000" pitchFamily="2" charset="2"/>
              <a:buChar char="Ø"/>
            </a:pPr>
            <a:endParaRPr lang="en-US" sz="1800" dirty="0"/>
          </a:p>
          <a:p>
            <a:pPr algn="just"/>
            <a:endParaRPr lang="en-US" sz="1800" dirty="0"/>
          </a:p>
        </p:txBody>
      </p:sp>
      <p:sp>
        <p:nvSpPr>
          <p:cNvPr id="13" name="Text Placeholder 12">
            <a:extLst>
              <a:ext uri="{FF2B5EF4-FFF2-40B4-BE49-F238E27FC236}">
                <a16:creationId xmlns:a16="http://schemas.microsoft.com/office/drawing/2014/main" id="{10BD92E3-3458-B69B-4F84-63DCCB4999D7}"/>
              </a:ext>
            </a:extLst>
          </p:cNvPr>
          <p:cNvSpPr>
            <a:spLocks noGrp="1"/>
          </p:cNvSpPr>
          <p:nvPr>
            <p:ph type="body" sz="quarter" idx="35"/>
          </p:nvPr>
        </p:nvSpPr>
        <p:spPr>
          <a:xfrm>
            <a:off x="443883" y="381740"/>
            <a:ext cx="5575170" cy="5894773"/>
          </a:xfrm>
        </p:spPr>
        <p:txBody>
          <a:bodyPr/>
          <a:lstStyle/>
          <a:p>
            <a:pPr algn="just">
              <a:buFont typeface="Wingdings" panose="05000000000000000000" pitchFamily="2" charset="2"/>
              <a:buChar char="Ø"/>
            </a:pPr>
            <a:r>
              <a:rPr lang="en-US" sz="1700" dirty="0">
                <a:latin typeface="Times New Roman" panose="02020603050405020304" pitchFamily="18" charset="0"/>
                <a:cs typeface="Times New Roman" panose="02020603050405020304" pitchFamily="18" charset="0"/>
              </a:rPr>
              <a:t>when there are multiple primary endpoints, and each endpoint could be sufficient on its own to establish the drug’s efficacy. These multiple endpoints thus correspond to multiple chances of success, and in this case, failure to adjust for multiplicity can lead to Type I error rate inflation and a false conclusion that the drug is effective.</a:t>
            </a:r>
          </a:p>
          <a:p>
            <a:pPr algn="just">
              <a:buFont typeface="Wingdings" panose="05000000000000000000" pitchFamily="2" charset="2"/>
              <a:buChar char="Ø"/>
            </a:pPr>
            <a:endParaRPr lang="en-US" sz="1700"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Ø"/>
            </a:pPr>
            <a:r>
              <a:rPr lang="en-US" sz="1700" b="1" dirty="0">
                <a:latin typeface="Times New Roman" panose="02020603050405020304" pitchFamily="18" charset="0"/>
                <a:cs typeface="Times New Roman" panose="02020603050405020304" pitchFamily="18" charset="0"/>
              </a:rPr>
              <a:t>Cancer Trials: </a:t>
            </a:r>
            <a:r>
              <a:rPr lang="en-US" sz="1700" dirty="0">
                <a:latin typeface="Times New Roman" panose="02020603050405020304" pitchFamily="18" charset="0"/>
                <a:cs typeface="Times New Roman" panose="02020603050405020304" pitchFamily="18" charset="0"/>
              </a:rPr>
              <a:t>In oncology trials, multiple primary endpoints could include overall survival, progression-free survival, and tumor response rate.</a:t>
            </a:r>
          </a:p>
          <a:p>
            <a:pPr algn="just">
              <a:buFont typeface="Wingdings" panose="05000000000000000000" pitchFamily="2" charset="2"/>
              <a:buChar char="Ø"/>
            </a:pPr>
            <a:endParaRPr lang="en-US" sz="1700"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Ø"/>
            </a:pPr>
            <a:r>
              <a:rPr lang="en-US" sz="1700" b="1" dirty="0">
                <a:latin typeface="Times New Roman" panose="02020603050405020304" pitchFamily="18" charset="0"/>
                <a:cs typeface="Times New Roman" panose="02020603050405020304" pitchFamily="18" charset="0"/>
              </a:rPr>
              <a:t>Diabetes Trials: </a:t>
            </a:r>
            <a:r>
              <a:rPr lang="en-US" sz="1700" dirty="0">
                <a:latin typeface="Times New Roman" panose="02020603050405020304" pitchFamily="18" charset="0"/>
                <a:cs typeface="Times New Roman" panose="02020603050405020304" pitchFamily="18" charset="0"/>
              </a:rPr>
              <a:t>Clinical trials in diabetes management might have multiple primary endpoints such as glycemic control (e.g., HbA1c levels), reducing the risk of kidney failure, and cardiovascular outcomes.</a:t>
            </a:r>
          </a:p>
          <a:p>
            <a:pPr algn="just">
              <a:buFont typeface="Wingdings" panose="05000000000000000000" pitchFamily="2" charset="2"/>
              <a:buChar char="Ø"/>
            </a:pPr>
            <a:endParaRPr lang="en-US" sz="1700" dirty="0"/>
          </a:p>
        </p:txBody>
      </p:sp>
      <p:sp>
        <p:nvSpPr>
          <p:cNvPr id="11" name="Text Placeholder 10">
            <a:extLst>
              <a:ext uri="{FF2B5EF4-FFF2-40B4-BE49-F238E27FC236}">
                <a16:creationId xmlns:a16="http://schemas.microsoft.com/office/drawing/2014/main" id="{DD4421ED-7DED-1D31-F338-09770E361ED7}"/>
              </a:ext>
            </a:extLst>
          </p:cNvPr>
          <p:cNvSpPr>
            <a:spLocks noGrp="1"/>
          </p:cNvSpPr>
          <p:nvPr>
            <p:ph type="body" idx="21"/>
          </p:nvPr>
        </p:nvSpPr>
        <p:spPr>
          <a:xfrm>
            <a:off x="6354752" y="742620"/>
            <a:ext cx="5265000" cy="560658"/>
          </a:xfrm>
        </p:spPr>
        <p:txBody>
          <a:bodyPr/>
          <a:lstStyle/>
          <a:p>
            <a:pPr algn="ctr"/>
            <a:r>
              <a:rPr lang="en-US" sz="2800" dirty="0"/>
              <a:t>Co-Primary end points</a:t>
            </a:r>
          </a:p>
        </p:txBody>
      </p:sp>
      <p:sp>
        <p:nvSpPr>
          <p:cNvPr id="5" name="Text Placeholder 4">
            <a:extLst>
              <a:ext uri="{FF2B5EF4-FFF2-40B4-BE49-F238E27FC236}">
                <a16:creationId xmlns:a16="http://schemas.microsoft.com/office/drawing/2014/main" id="{ED54C714-8A6A-F113-0004-D1E56E7237E4}"/>
              </a:ext>
            </a:extLst>
          </p:cNvPr>
          <p:cNvSpPr>
            <a:spLocks noGrp="1"/>
          </p:cNvSpPr>
          <p:nvPr>
            <p:ph type="body" idx="19"/>
          </p:nvPr>
        </p:nvSpPr>
        <p:spPr>
          <a:xfrm>
            <a:off x="572248" y="748394"/>
            <a:ext cx="5266800" cy="525147"/>
          </a:xfrm>
        </p:spPr>
        <p:txBody>
          <a:bodyPr/>
          <a:lstStyle/>
          <a:p>
            <a:pPr algn="ctr"/>
            <a:r>
              <a:rPr lang="en-US" sz="2800" b="1" dirty="0"/>
              <a:t>Multiple Primary end points</a:t>
            </a:r>
            <a:endParaRPr lang="en-US" sz="2800" dirty="0"/>
          </a:p>
        </p:txBody>
      </p:sp>
      <p:sp>
        <p:nvSpPr>
          <p:cNvPr id="2" name="Slide Number Placeholder 1">
            <a:extLst>
              <a:ext uri="{FF2B5EF4-FFF2-40B4-BE49-F238E27FC236}">
                <a16:creationId xmlns:a16="http://schemas.microsoft.com/office/drawing/2014/main" id="{E8A2308C-62FF-F3A4-22B6-2D1FE821F853}"/>
              </a:ext>
            </a:extLst>
          </p:cNvPr>
          <p:cNvSpPr>
            <a:spLocks noGrp="1"/>
          </p:cNvSpPr>
          <p:nvPr>
            <p:ph type="sldNum" sz="quarter" idx="34"/>
          </p:nvPr>
        </p:nvSpPr>
        <p:spPr/>
        <p:txBody>
          <a:bodyPr/>
          <a:lstStyle/>
          <a:p>
            <a:fld id="{997006E5-C7AA-4492-BE99-3C3768669B0A}" type="slidenum">
              <a:rPr lang="en-US" smtClean="0"/>
              <a:t>35</a:t>
            </a:fld>
            <a:endParaRPr lang="en-US"/>
          </a:p>
        </p:txBody>
      </p:sp>
    </p:spTree>
    <p:extLst>
      <p:ext uri="{BB962C8B-B14F-4D97-AF65-F5344CB8AC3E}">
        <p14:creationId xmlns:p14="http://schemas.microsoft.com/office/powerpoint/2010/main" val="1334930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4EAF37A-F149-E42F-E02A-9DF0F1191AE5}"/>
              </a:ext>
            </a:extLst>
          </p:cNvPr>
          <p:cNvSpPr>
            <a:spLocks noGrp="1"/>
          </p:cNvSpPr>
          <p:nvPr>
            <p:ph type="body" sz="quarter" idx="22"/>
          </p:nvPr>
        </p:nvSpPr>
        <p:spPr>
          <a:xfrm>
            <a:off x="365124" y="1435451"/>
            <a:ext cx="11460162" cy="4219626"/>
          </a:xfrm>
        </p:spPr>
        <p:txBody>
          <a:bodyPr/>
          <a:lstStyle/>
          <a:p>
            <a:pPr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There are some disorders for which more than one clinical outcome in a clinical trial is  important, and all outcomes are expected to be affected by the treatment.</a:t>
            </a:r>
          </a:p>
          <a:p>
            <a:pPr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Rather than using each  as a separate primary endpoint (creating multiplicity) or selecting just one to be the primary endpoint and designating the others as secondary endpoints, it could be appropriate to combine  those clinical outcomes into a single variable. This is often called a “</a:t>
            </a:r>
            <a:r>
              <a:rPr lang="en-US" sz="2000" b="1" dirty="0">
                <a:latin typeface="Times New Roman" panose="02020603050405020304" pitchFamily="18" charset="0"/>
                <a:cs typeface="Times New Roman" panose="02020603050405020304" pitchFamily="18" charset="0"/>
              </a:rPr>
              <a:t>composite endpoint”</a:t>
            </a:r>
            <a:r>
              <a:rPr lang="en-US" sz="2000" dirty="0">
                <a:latin typeface="Times New Roman" panose="02020603050405020304" pitchFamily="18" charset="0"/>
                <a:cs typeface="Times New Roman" panose="02020603050405020304" pitchFamily="18" charset="0"/>
              </a:rPr>
              <a:t>.</a:t>
            </a:r>
          </a:p>
          <a:p>
            <a:pPr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For example, in many </a:t>
            </a:r>
            <a:r>
              <a:rPr lang="en-US" sz="2000" b="1" dirty="0">
                <a:latin typeface="Times New Roman" panose="02020603050405020304" pitchFamily="18" charset="0"/>
                <a:cs typeface="Times New Roman" panose="02020603050405020304" pitchFamily="18" charset="0"/>
              </a:rPr>
              <a:t>cardiovascular studies</a:t>
            </a:r>
            <a:r>
              <a:rPr lang="en-US" sz="2000" dirty="0">
                <a:latin typeface="Times New Roman" panose="02020603050405020304" pitchFamily="18" charset="0"/>
                <a:cs typeface="Times New Roman" panose="02020603050405020304" pitchFamily="18" charset="0"/>
              </a:rPr>
              <a:t> it is usual to combine  several endpoints (e.g., cardiovascular death, heart attack, and stroke) into a single composite  endpoint that is primary and to consider death a secondary endpoint.</a:t>
            </a:r>
          </a:p>
          <a:p>
            <a:pPr>
              <a:buFont typeface="Wingdings" panose="05000000000000000000" pitchFamily="2" charset="2"/>
              <a:buChar char="Ø"/>
            </a:pPr>
            <a:endParaRPr lang="en-US" sz="2000" dirty="0"/>
          </a:p>
        </p:txBody>
      </p:sp>
      <p:sp>
        <p:nvSpPr>
          <p:cNvPr id="4" name="Title 3">
            <a:extLst>
              <a:ext uri="{FF2B5EF4-FFF2-40B4-BE49-F238E27FC236}">
                <a16:creationId xmlns:a16="http://schemas.microsoft.com/office/drawing/2014/main" id="{73FAC875-32E8-9A11-6799-AD631ECEA421}"/>
              </a:ext>
            </a:extLst>
          </p:cNvPr>
          <p:cNvSpPr>
            <a:spLocks noGrp="1"/>
          </p:cNvSpPr>
          <p:nvPr>
            <p:ph type="title"/>
          </p:nvPr>
        </p:nvSpPr>
        <p:spPr/>
        <p:txBody>
          <a:bodyPr>
            <a:noAutofit/>
          </a:bodyPr>
          <a:lstStyle/>
          <a:p>
            <a:r>
              <a:rPr lang="en-US" sz="3000" b="1" dirty="0"/>
              <a:t>Composite end points</a:t>
            </a:r>
            <a:endParaRPr lang="en-US" sz="3000" dirty="0"/>
          </a:p>
        </p:txBody>
      </p:sp>
      <p:sp>
        <p:nvSpPr>
          <p:cNvPr id="3" name="Slide Number Placeholder 2">
            <a:extLst>
              <a:ext uri="{FF2B5EF4-FFF2-40B4-BE49-F238E27FC236}">
                <a16:creationId xmlns:a16="http://schemas.microsoft.com/office/drawing/2014/main" id="{E7E43860-06F4-1603-755C-CC1BD5E5F173}"/>
              </a:ext>
            </a:extLst>
          </p:cNvPr>
          <p:cNvSpPr>
            <a:spLocks noGrp="1"/>
          </p:cNvSpPr>
          <p:nvPr>
            <p:ph type="sldNum" sz="quarter" idx="21"/>
          </p:nvPr>
        </p:nvSpPr>
        <p:spPr/>
        <p:txBody>
          <a:bodyPr/>
          <a:lstStyle/>
          <a:p>
            <a:fld id="{997006E5-C7AA-4492-BE99-3C3768669B0A}" type="slidenum">
              <a:rPr lang="en-US" smtClean="0"/>
              <a:t>36</a:t>
            </a:fld>
            <a:endParaRPr lang="en-US"/>
          </a:p>
        </p:txBody>
      </p:sp>
    </p:spTree>
    <p:extLst>
      <p:ext uri="{BB962C8B-B14F-4D97-AF65-F5344CB8AC3E}">
        <p14:creationId xmlns:p14="http://schemas.microsoft.com/office/powerpoint/2010/main" val="2658107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13A97BD-D92A-F829-F418-17BC3B1211F4}"/>
              </a:ext>
            </a:extLst>
          </p:cNvPr>
          <p:cNvSpPr>
            <a:spLocks noGrp="1"/>
          </p:cNvSpPr>
          <p:nvPr>
            <p:ph type="body" sz="quarter" idx="22"/>
          </p:nvPr>
        </p:nvSpPr>
        <p:spPr>
          <a:xfrm>
            <a:off x="365125" y="1047565"/>
            <a:ext cx="11460164" cy="4748397"/>
          </a:xfrm>
        </p:spPr>
        <p:txBody>
          <a:bodyPr/>
          <a:lstStyle/>
          <a:p>
            <a:pPr algn="just">
              <a:buFont typeface="Wingdings" panose="05000000000000000000" pitchFamily="2" charset="2"/>
              <a:buChar char="Ø"/>
            </a:pPr>
            <a:r>
              <a:rPr lang="en-US" sz="2100" dirty="0">
                <a:latin typeface="Times New Roman" panose="02020603050405020304" pitchFamily="18" charset="0"/>
                <a:cs typeface="Times New Roman" panose="02020603050405020304" pitchFamily="18" charset="0"/>
              </a:rPr>
              <a:t>Single-step procedures, also known as simultaneous inference procedures, are statistical methods used to conduct multiple comparisons or tests simultaneously while controlling the overall error rate. These procedures are often employed after performing an overall statistical test (e.g., ANOVA) to determine if there are significant differences among groups. If the overall test is significant, single-step procedures allow for comparisons between individual groups to identify which pairs are significantly different from each other.</a:t>
            </a:r>
          </a:p>
          <a:p>
            <a:pPr algn="just">
              <a:buFont typeface="Wingdings" panose="05000000000000000000" pitchFamily="2" charset="2"/>
              <a:buChar char="Ø"/>
            </a:pPr>
            <a:endParaRPr lang="en-US" sz="2100"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Ø"/>
            </a:pPr>
            <a:r>
              <a:rPr lang="en-US" sz="2100" dirty="0">
                <a:latin typeface="Times New Roman" panose="02020603050405020304" pitchFamily="18" charset="0"/>
                <a:cs typeface="Times New Roman" panose="02020603050405020304" pitchFamily="18" charset="0"/>
              </a:rPr>
              <a:t>There are various methods in Single-Step Procedures which includes,</a:t>
            </a:r>
          </a:p>
          <a:p>
            <a:pPr marL="514350" indent="-514350" algn="just">
              <a:buFont typeface="+mj-lt"/>
              <a:buAutoNum type="arabicPeriod"/>
            </a:pPr>
            <a:r>
              <a:rPr lang="en-US" sz="2100" dirty="0">
                <a:latin typeface="Times New Roman" panose="02020603050405020304" pitchFamily="18" charset="0"/>
                <a:cs typeface="Times New Roman" panose="02020603050405020304" pitchFamily="18" charset="0"/>
              </a:rPr>
              <a:t>Bonferroni Correction (Non-Parametric)</a:t>
            </a:r>
          </a:p>
          <a:p>
            <a:pPr marL="514350" indent="-514350" algn="just">
              <a:buFont typeface="+mj-lt"/>
              <a:buAutoNum type="arabicPeriod"/>
            </a:pPr>
            <a:r>
              <a:rPr lang="en-US" sz="2100" dirty="0">
                <a:latin typeface="Times New Roman" panose="02020603050405020304" pitchFamily="18" charset="0"/>
                <a:cs typeface="Times New Roman" panose="02020603050405020304" pitchFamily="18" charset="0"/>
              </a:rPr>
              <a:t>Sidak (Non-parametric)</a:t>
            </a:r>
          </a:p>
          <a:p>
            <a:pPr marL="514350" indent="-514350" algn="just">
              <a:buFont typeface="+mj-lt"/>
              <a:buAutoNum type="arabicPeriod"/>
            </a:pPr>
            <a:r>
              <a:rPr lang="en-US" sz="2100" dirty="0">
                <a:latin typeface="Times New Roman" panose="02020603050405020304" pitchFamily="18" charset="0"/>
                <a:cs typeface="Times New Roman" panose="02020603050405020304" pitchFamily="18" charset="0"/>
              </a:rPr>
              <a:t>Dunnet (Parametric)</a:t>
            </a:r>
          </a:p>
          <a:p>
            <a:pPr algn="just">
              <a:buFont typeface="Wingdings" panose="05000000000000000000" pitchFamily="2" charset="2"/>
              <a:buChar char="Ø"/>
            </a:pPr>
            <a:endParaRPr lang="en-US" sz="2100" dirty="0">
              <a:latin typeface="Times New Roman" panose="02020603050405020304" pitchFamily="18" charset="0"/>
              <a:cs typeface="Times New Roman" panose="02020603050405020304" pitchFamily="18" charset="0"/>
            </a:endParaRPr>
          </a:p>
        </p:txBody>
      </p:sp>
      <p:sp>
        <p:nvSpPr>
          <p:cNvPr id="4" name="Title 3">
            <a:extLst>
              <a:ext uri="{FF2B5EF4-FFF2-40B4-BE49-F238E27FC236}">
                <a16:creationId xmlns:a16="http://schemas.microsoft.com/office/drawing/2014/main" id="{889B6EBE-8F77-6F51-9E3E-ED82A89D9CF8}"/>
              </a:ext>
            </a:extLst>
          </p:cNvPr>
          <p:cNvSpPr>
            <a:spLocks noGrp="1"/>
          </p:cNvSpPr>
          <p:nvPr>
            <p:ph type="title"/>
          </p:nvPr>
        </p:nvSpPr>
        <p:spPr/>
        <p:txBody>
          <a:bodyPr/>
          <a:lstStyle/>
          <a:p>
            <a:r>
              <a:rPr lang="en-US" b="1" dirty="0"/>
              <a:t>What are Single-Step Procedures?</a:t>
            </a:r>
            <a:endParaRPr lang="en-US" dirty="0"/>
          </a:p>
        </p:txBody>
      </p:sp>
      <p:sp>
        <p:nvSpPr>
          <p:cNvPr id="3" name="Slide Number Placeholder 2">
            <a:extLst>
              <a:ext uri="{FF2B5EF4-FFF2-40B4-BE49-F238E27FC236}">
                <a16:creationId xmlns:a16="http://schemas.microsoft.com/office/drawing/2014/main" id="{D85CFFE5-CA14-A145-1FA6-D74945E402A7}"/>
              </a:ext>
            </a:extLst>
          </p:cNvPr>
          <p:cNvSpPr>
            <a:spLocks noGrp="1"/>
          </p:cNvSpPr>
          <p:nvPr>
            <p:ph type="sldNum" sz="quarter" idx="21"/>
          </p:nvPr>
        </p:nvSpPr>
        <p:spPr/>
        <p:txBody>
          <a:bodyPr/>
          <a:lstStyle/>
          <a:p>
            <a:fld id="{997006E5-C7AA-4492-BE99-3C3768669B0A}" type="slidenum">
              <a:rPr lang="en-US" smtClean="0"/>
              <a:t>37</a:t>
            </a:fld>
            <a:endParaRPr lang="en-US"/>
          </a:p>
        </p:txBody>
      </p:sp>
    </p:spTree>
    <p:extLst>
      <p:ext uri="{BB962C8B-B14F-4D97-AF65-F5344CB8AC3E}">
        <p14:creationId xmlns:p14="http://schemas.microsoft.com/office/powerpoint/2010/main" val="18335261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3" name="Text Placeholder 12">
                <a:extLst>
                  <a:ext uri="{FF2B5EF4-FFF2-40B4-BE49-F238E27FC236}">
                    <a16:creationId xmlns:a16="http://schemas.microsoft.com/office/drawing/2014/main" id="{336E64D7-60B8-2D53-3ADC-813B033B6F6F}"/>
                  </a:ext>
                </a:extLst>
              </p:cNvPr>
              <p:cNvSpPr>
                <a:spLocks noGrp="1"/>
              </p:cNvSpPr>
              <p:nvPr>
                <p:ph type="body" sz="quarter" idx="36"/>
              </p:nvPr>
            </p:nvSpPr>
            <p:spPr>
              <a:xfrm>
                <a:off x="6223000" y="1303338"/>
                <a:ext cx="5602288" cy="4626945"/>
              </a:xfrm>
            </p:spPr>
            <p:txBody>
              <a:bodyPr/>
              <a:lstStyle/>
              <a:p>
                <a:pPr algn="just">
                  <a:buFont typeface="Wingdings" panose="05000000000000000000" pitchFamily="2" charset="2"/>
                  <a:buChar char="Ø"/>
                </a:pPr>
                <a:r>
                  <a:rPr lang="en-US" sz="2000" dirty="0">
                    <a:solidFill>
                      <a:schemeClr val="tx1">
                        <a:alpha val="80000"/>
                      </a:schemeClr>
                    </a:solidFill>
                    <a:latin typeface="Times New Roman" panose="02020603050405020304" pitchFamily="18" charset="0"/>
                    <a:cs typeface="Times New Roman" panose="02020603050405020304" pitchFamily="18" charset="0"/>
                  </a:rPr>
                  <a:t>It tests all hypotheses simultaneously by applying the adjusted significance level to each test independently, making it a single-step procedure.</a:t>
                </a:r>
              </a:p>
              <a:p>
                <a:pPr algn="just">
                  <a:buFont typeface="Wingdings" panose="05000000000000000000" pitchFamily="2" charset="2"/>
                  <a:buChar char="Ø"/>
                </a:pPr>
                <a:endParaRPr lang="en-US" sz="2000" dirty="0">
                  <a:solidFill>
                    <a:schemeClr val="tx1">
                      <a:alpha val="80000"/>
                    </a:schemeClr>
                  </a:solidFill>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Ø"/>
                </a:pPr>
                <a:endParaRPr lang="en-US" sz="2000" dirty="0">
                  <a:solidFill>
                    <a:schemeClr val="tx1">
                      <a:alpha val="80000"/>
                    </a:schemeClr>
                  </a:solidFill>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Ø"/>
                </a:pPr>
                <a:r>
                  <a:rPr lang="en-US" sz="2000" dirty="0">
                    <a:solidFill>
                      <a:schemeClr val="tx1">
                        <a:alpha val="80000"/>
                      </a:schemeClr>
                    </a:solidFill>
                    <a:latin typeface="Times New Roman" panose="02020603050405020304" pitchFamily="18" charset="0"/>
                    <a:cs typeface="Times New Roman" panose="02020603050405020304" pitchFamily="18" charset="0"/>
                  </a:rPr>
                  <a:t>The Sidak-adjusted significance level for each comparison is </a:t>
                </a:r>
                <a14:m>
                  <m:oMath xmlns:m="http://schemas.openxmlformats.org/officeDocument/2006/math">
                    <m:sSup>
                      <m:sSupPr>
                        <m:ctrlPr>
                          <a:rPr lang="en-US" sz="2000" b="1" i="1">
                            <a:solidFill>
                              <a:schemeClr val="tx1">
                                <a:alpha val="80000"/>
                              </a:schemeClr>
                            </a:solidFill>
                            <a:latin typeface="Cambria Math" panose="02040503050406030204" pitchFamily="18" charset="0"/>
                          </a:rPr>
                        </m:ctrlPr>
                      </m:sSupPr>
                      <m:e>
                        <m:r>
                          <a:rPr lang="en-US" sz="2000" b="1" i="1">
                            <a:solidFill>
                              <a:schemeClr val="tx1">
                                <a:alpha val="80000"/>
                              </a:schemeClr>
                            </a:solidFill>
                            <a:latin typeface="Cambria Math" panose="02040503050406030204" pitchFamily="18" charset="0"/>
                          </a:rPr>
                          <m:t>𝟏</m:t>
                        </m:r>
                        <m:r>
                          <a:rPr lang="en-US" sz="2000" b="1" i="1">
                            <a:solidFill>
                              <a:schemeClr val="tx1">
                                <a:alpha val="80000"/>
                              </a:schemeClr>
                            </a:solidFill>
                            <a:latin typeface="Cambria Math" panose="02040503050406030204" pitchFamily="18" charset="0"/>
                          </a:rPr>
                          <m:t> − (</m:t>
                        </m:r>
                        <m:r>
                          <a:rPr lang="en-US" sz="2000" b="1" i="1">
                            <a:solidFill>
                              <a:schemeClr val="tx1">
                                <a:alpha val="80000"/>
                              </a:schemeClr>
                            </a:solidFill>
                            <a:latin typeface="Cambria Math" panose="02040503050406030204" pitchFamily="18" charset="0"/>
                          </a:rPr>
                          <m:t>𝟏</m:t>
                        </m:r>
                        <m:r>
                          <a:rPr lang="en-US" sz="2000" b="1" i="1">
                            <a:solidFill>
                              <a:schemeClr val="tx1">
                                <a:alpha val="80000"/>
                              </a:schemeClr>
                            </a:solidFill>
                            <a:latin typeface="Cambria Math" panose="02040503050406030204" pitchFamily="18" charset="0"/>
                          </a:rPr>
                          <m:t> − </m:t>
                        </m:r>
                        <m:r>
                          <a:rPr lang="en-US" sz="2000" b="1" i="1">
                            <a:solidFill>
                              <a:schemeClr val="tx1">
                                <a:alpha val="80000"/>
                              </a:schemeClr>
                            </a:solidFill>
                            <a:latin typeface="Cambria Math" panose="02040503050406030204" pitchFamily="18" charset="0"/>
                          </a:rPr>
                          <m:t>𝜶</m:t>
                        </m:r>
                        <m:r>
                          <a:rPr lang="en-US" sz="2000" b="1" i="1">
                            <a:solidFill>
                              <a:schemeClr val="tx1">
                                <a:alpha val="80000"/>
                              </a:schemeClr>
                            </a:solidFill>
                            <a:latin typeface="Cambria Math" panose="02040503050406030204" pitchFamily="18" charset="0"/>
                          </a:rPr>
                          <m:t>)</m:t>
                        </m:r>
                      </m:e>
                      <m:sup>
                        <m:r>
                          <a:rPr lang="en-US" sz="2000" b="1" i="1">
                            <a:solidFill>
                              <a:schemeClr val="tx1">
                                <a:alpha val="80000"/>
                              </a:schemeClr>
                            </a:solidFill>
                            <a:latin typeface="Cambria Math" panose="02040503050406030204" pitchFamily="18" charset="0"/>
                          </a:rPr>
                          <m:t>𝟏</m:t>
                        </m:r>
                        <m:r>
                          <a:rPr lang="en-US" sz="2000" b="1" i="1">
                            <a:solidFill>
                              <a:schemeClr val="tx1">
                                <a:alpha val="80000"/>
                              </a:schemeClr>
                            </a:solidFill>
                            <a:latin typeface="Cambria Math" panose="02040503050406030204" pitchFamily="18" charset="0"/>
                          </a:rPr>
                          <m:t>/</m:t>
                        </m:r>
                        <m:r>
                          <a:rPr lang="en-US" sz="2000" b="1" i="1">
                            <a:solidFill>
                              <a:schemeClr val="tx1">
                                <a:alpha val="80000"/>
                              </a:schemeClr>
                            </a:solidFill>
                            <a:latin typeface="Cambria Math" panose="02040503050406030204" pitchFamily="18" charset="0"/>
                          </a:rPr>
                          <m:t>𝒎</m:t>
                        </m:r>
                      </m:sup>
                    </m:sSup>
                    <m:r>
                      <a:rPr lang="en-US" sz="2000" i="1" smtClean="0">
                        <a:solidFill>
                          <a:schemeClr val="tx1">
                            <a:alpha val="80000"/>
                          </a:schemeClr>
                        </a:solidFill>
                        <a:latin typeface="Cambria Math" panose="02040503050406030204" pitchFamily="18" charset="0"/>
                      </a:rPr>
                      <m:t>,</m:t>
                    </m:r>
                  </m:oMath>
                </a14:m>
                <a:r>
                  <a:rPr lang="en-US" sz="2000" dirty="0">
                    <a:solidFill>
                      <a:schemeClr val="tx1">
                        <a:alpha val="80000"/>
                      </a:schemeClr>
                    </a:solidFill>
                    <a:latin typeface="Times New Roman" panose="02020603050405020304" pitchFamily="18" charset="0"/>
                    <a:cs typeface="Times New Roman" panose="02020603050405020304" pitchFamily="18" charset="0"/>
                  </a:rPr>
                  <a:t> </a:t>
                </a:r>
                <a14:m>
                  <m:oMath xmlns:m="http://schemas.openxmlformats.org/officeDocument/2006/math">
                    <m:r>
                      <a:rPr lang="en-US" sz="2000" i="1">
                        <a:solidFill>
                          <a:schemeClr val="tx1">
                            <a:alpha val="80000"/>
                          </a:schemeClr>
                        </a:solidFill>
                        <a:latin typeface="Cambria Math" panose="02040503050406030204" pitchFamily="18" charset="0"/>
                      </a:rPr>
                      <m:t> </m:t>
                    </m:r>
                  </m:oMath>
                </a14:m>
                <a:r>
                  <a:rPr lang="en-US" sz="2000" dirty="0">
                    <a:solidFill>
                      <a:schemeClr val="tx1">
                        <a:alpha val="80000"/>
                      </a:schemeClr>
                    </a:solidFill>
                    <a:latin typeface="Times New Roman" panose="02020603050405020304" pitchFamily="18" charset="0"/>
                    <a:cs typeface="Times New Roman" panose="02020603050405020304" pitchFamily="18" charset="0"/>
                  </a:rPr>
                  <a:t>where ‘α’ is the desired overall significance level and ‘m’ is the number of comparisons.</a:t>
                </a:r>
              </a:p>
              <a:p>
                <a:pPr>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p:txBody>
          </p:sp>
        </mc:Choice>
        <mc:Fallback xmlns="">
          <p:sp>
            <p:nvSpPr>
              <p:cNvPr id="13" name="Text Placeholder 12">
                <a:extLst>
                  <a:ext uri="{FF2B5EF4-FFF2-40B4-BE49-F238E27FC236}">
                    <a16:creationId xmlns:a16="http://schemas.microsoft.com/office/drawing/2014/main" id="{336E64D7-60B8-2D53-3ADC-813B033B6F6F}"/>
                  </a:ext>
                </a:extLst>
              </p:cNvPr>
              <p:cNvSpPr>
                <a:spLocks noGrp="1" noRot="1" noChangeAspect="1" noMove="1" noResize="1" noEditPoints="1" noAdjustHandles="1" noChangeArrowheads="1" noChangeShapeType="1" noTextEdit="1"/>
              </p:cNvSpPr>
              <p:nvPr>
                <p:ph type="body" sz="quarter" idx="36"/>
              </p:nvPr>
            </p:nvSpPr>
            <p:spPr>
              <a:xfrm>
                <a:off x="6223000" y="1303338"/>
                <a:ext cx="5602288" cy="4626945"/>
              </a:xfrm>
              <a:blipFill>
                <a:blip r:embed="rId2"/>
                <a:stretch>
                  <a:fillRect/>
                </a:stretch>
              </a:blipFill>
            </p:spPr>
            <p:txBody>
              <a:bodyPr/>
              <a:lstStyle/>
              <a:p>
                <a:r>
                  <a:rPr lang="en-US">
                    <a:noFill/>
                  </a:rPr>
                  <a:t> </a:t>
                </a:r>
              </a:p>
            </p:txBody>
          </p:sp>
        </mc:Fallback>
      </mc:AlternateContent>
      <p:sp>
        <p:nvSpPr>
          <p:cNvPr id="12" name="Text Placeholder 11">
            <a:extLst>
              <a:ext uri="{FF2B5EF4-FFF2-40B4-BE49-F238E27FC236}">
                <a16:creationId xmlns:a16="http://schemas.microsoft.com/office/drawing/2014/main" id="{E3E45AE3-3EE9-8900-B520-8EC57768AEB4}"/>
              </a:ext>
            </a:extLst>
          </p:cNvPr>
          <p:cNvSpPr>
            <a:spLocks noGrp="1"/>
          </p:cNvSpPr>
          <p:nvPr>
            <p:ph type="body" sz="quarter" idx="35"/>
          </p:nvPr>
        </p:nvSpPr>
        <p:spPr>
          <a:xfrm>
            <a:off x="365125" y="1303338"/>
            <a:ext cx="5602288" cy="4626945"/>
          </a:xfrm>
        </p:spPr>
        <p:txBody>
          <a:bodyPr/>
          <a:lstStyle/>
          <a:p>
            <a:pPr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Bonferroni correction adjusts the significance level for each individual test to maintain the overall family-wise error rate. Each hypothesis is tested at this adjusted significance level independently, making it a single-step procedure.</a:t>
            </a:r>
          </a:p>
          <a:p>
            <a:pPr algn="just"/>
            <a:endParaRPr lang="en-US" sz="2000"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This adjusted significance level, often denoted as </a:t>
            </a:r>
            <a:r>
              <a:rPr lang="en-US" sz="2000" b="1" dirty="0">
                <a:latin typeface="Times New Roman" panose="02020603050405020304" pitchFamily="18" charset="0"/>
                <a:cs typeface="Times New Roman" panose="02020603050405020304" pitchFamily="18" charset="0"/>
              </a:rPr>
              <a:t>α/m</a:t>
            </a:r>
            <a:r>
              <a:rPr lang="en-US" sz="2000" dirty="0">
                <a:latin typeface="Times New Roman" panose="02020603050405020304" pitchFamily="18" charset="0"/>
                <a:cs typeface="Times New Roman" panose="02020603050405020304" pitchFamily="18" charset="0"/>
              </a:rPr>
              <a:t>, is then used for each individual comparison.</a:t>
            </a:r>
          </a:p>
          <a:p>
            <a:pPr>
              <a:buFont typeface="Wingdings" panose="05000000000000000000" pitchFamily="2" charset="2"/>
              <a:buChar char="Ø"/>
            </a:pPr>
            <a:endParaRPr lang="en-US" sz="2000" dirty="0"/>
          </a:p>
        </p:txBody>
      </p:sp>
      <p:sp>
        <p:nvSpPr>
          <p:cNvPr id="8" name="Text Placeholder 7">
            <a:extLst>
              <a:ext uri="{FF2B5EF4-FFF2-40B4-BE49-F238E27FC236}">
                <a16:creationId xmlns:a16="http://schemas.microsoft.com/office/drawing/2014/main" id="{F4DC71CC-FC7F-41F9-800B-C3EBE23830B4}"/>
              </a:ext>
            </a:extLst>
          </p:cNvPr>
          <p:cNvSpPr>
            <a:spLocks noGrp="1"/>
          </p:cNvSpPr>
          <p:nvPr>
            <p:ph type="body" idx="19"/>
          </p:nvPr>
        </p:nvSpPr>
        <p:spPr>
          <a:xfrm>
            <a:off x="532525" y="1666167"/>
            <a:ext cx="5266800" cy="569571"/>
          </a:xfrm>
        </p:spPr>
        <p:txBody>
          <a:bodyPr/>
          <a:lstStyle/>
          <a:p>
            <a:pPr algn="ctr"/>
            <a:r>
              <a:rPr lang="en-US" dirty="0"/>
              <a:t>Bonferroni Procedure</a:t>
            </a:r>
          </a:p>
        </p:txBody>
      </p:sp>
      <p:sp>
        <p:nvSpPr>
          <p:cNvPr id="10" name="Text Placeholder 9">
            <a:extLst>
              <a:ext uri="{FF2B5EF4-FFF2-40B4-BE49-F238E27FC236}">
                <a16:creationId xmlns:a16="http://schemas.microsoft.com/office/drawing/2014/main" id="{C732C1F5-4ADC-E79B-5869-87109D6E2A26}"/>
              </a:ext>
            </a:extLst>
          </p:cNvPr>
          <p:cNvSpPr>
            <a:spLocks noGrp="1"/>
          </p:cNvSpPr>
          <p:nvPr>
            <p:ph type="body" idx="21"/>
          </p:nvPr>
        </p:nvSpPr>
        <p:spPr>
          <a:xfrm>
            <a:off x="6394475" y="1666167"/>
            <a:ext cx="5265000" cy="516305"/>
          </a:xfrm>
        </p:spPr>
        <p:txBody>
          <a:bodyPr/>
          <a:lstStyle/>
          <a:p>
            <a:pPr algn="ctr"/>
            <a:r>
              <a:rPr lang="en-US" dirty="0"/>
              <a:t>Sidak Procedure</a:t>
            </a:r>
          </a:p>
        </p:txBody>
      </p:sp>
      <p:sp>
        <p:nvSpPr>
          <p:cNvPr id="6" name="Title 5">
            <a:extLst>
              <a:ext uri="{FF2B5EF4-FFF2-40B4-BE49-F238E27FC236}">
                <a16:creationId xmlns:a16="http://schemas.microsoft.com/office/drawing/2014/main" id="{90B2D0F2-9996-8E5E-9955-5E68C2DC7A10}"/>
              </a:ext>
            </a:extLst>
          </p:cNvPr>
          <p:cNvSpPr>
            <a:spLocks noGrp="1"/>
          </p:cNvSpPr>
          <p:nvPr>
            <p:ph type="title"/>
          </p:nvPr>
        </p:nvSpPr>
        <p:spPr/>
        <p:txBody>
          <a:bodyPr/>
          <a:lstStyle/>
          <a:p>
            <a:r>
              <a:rPr lang="en-US" dirty="0"/>
              <a:t>Single-step Procedures</a:t>
            </a:r>
          </a:p>
        </p:txBody>
      </p:sp>
      <p:sp>
        <p:nvSpPr>
          <p:cNvPr id="2" name="Slide Number Placeholder 1">
            <a:extLst>
              <a:ext uri="{FF2B5EF4-FFF2-40B4-BE49-F238E27FC236}">
                <a16:creationId xmlns:a16="http://schemas.microsoft.com/office/drawing/2014/main" id="{14772DF7-A095-41F0-5786-86B9B81BAD54}"/>
              </a:ext>
            </a:extLst>
          </p:cNvPr>
          <p:cNvSpPr>
            <a:spLocks noGrp="1"/>
          </p:cNvSpPr>
          <p:nvPr>
            <p:ph type="sldNum" sz="quarter" idx="34"/>
          </p:nvPr>
        </p:nvSpPr>
        <p:spPr/>
        <p:txBody>
          <a:bodyPr/>
          <a:lstStyle/>
          <a:p>
            <a:fld id="{997006E5-C7AA-4492-BE99-3C3768669B0A}" type="slidenum">
              <a:rPr lang="en-US" smtClean="0"/>
              <a:t>38</a:t>
            </a:fld>
            <a:endParaRPr lang="en-US"/>
          </a:p>
        </p:txBody>
      </p:sp>
    </p:spTree>
    <p:extLst>
      <p:ext uri="{BB962C8B-B14F-4D97-AF65-F5344CB8AC3E}">
        <p14:creationId xmlns:p14="http://schemas.microsoft.com/office/powerpoint/2010/main" val="1299061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3" name="Text Placeholder 12">
                <a:extLst>
                  <a:ext uri="{FF2B5EF4-FFF2-40B4-BE49-F238E27FC236}">
                    <a16:creationId xmlns:a16="http://schemas.microsoft.com/office/drawing/2014/main" id="{DE204AD9-FD28-2C1D-11B5-2E9D3B6C6D5E}"/>
                  </a:ext>
                </a:extLst>
              </p:cNvPr>
              <p:cNvSpPr>
                <a:spLocks noGrp="1"/>
              </p:cNvSpPr>
              <p:nvPr>
                <p:ph type="body" sz="quarter" idx="22"/>
              </p:nvPr>
            </p:nvSpPr>
            <p:spPr>
              <a:xfrm>
                <a:off x="301841" y="816745"/>
                <a:ext cx="11523447" cy="5513033"/>
              </a:xfrm>
            </p:spPr>
            <p:txBody>
              <a:bodyPr/>
              <a:lstStyle/>
              <a:p>
                <a:pPr algn="just">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Suppose that a dose-finding trial has been conducted to compare low, medium, and high doses of a new antihypertensive drug (</a:t>
                </a:r>
                <a:r>
                  <a:rPr lang="en-US" sz="1800" i="1" dirty="0">
                    <a:latin typeface="Times New Roman" panose="02020603050405020304" pitchFamily="18" charset="0"/>
                    <a:cs typeface="Times New Roman" panose="02020603050405020304" pitchFamily="18" charset="0"/>
                  </a:rPr>
                  <a:t>labeled L, M, and H</a:t>
                </a:r>
                <a:r>
                  <a:rPr lang="en-US" sz="1800" dirty="0">
                    <a:latin typeface="Times New Roman" panose="02020603050405020304" pitchFamily="18" charset="0"/>
                    <a:cs typeface="Times New Roman" panose="02020603050405020304" pitchFamily="18" charset="0"/>
                  </a:rPr>
                  <a:t>) to placebo (</a:t>
                </a:r>
                <a:r>
                  <a:rPr lang="en-US" sz="1800" i="1" dirty="0">
                    <a:latin typeface="Times New Roman" panose="02020603050405020304" pitchFamily="18" charset="0"/>
                    <a:cs typeface="Times New Roman" panose="02020603050405020304" pitchFamily="18" charset="0"/>
                  </a:rPr>
                  <a:t>labeled P</a:t>
                </a:r>
                <a:r>
                  <a:rPr lang="en-US" sz="1800" dirty="0">
                    <a:latin typeface="Times New Roman" panose="02020603050405020304" pitchFamily="18" charset="0"/>
                    <a:cs typeface="Times New Roman" panose="02020603050405020304" pitchFamily="18" charset="0"/>
                  </a:rPr>
                  <a:t>). The primary efficacy variable is diastolic blood pressure. </a:t>
                </a:r>
              </a:p>
              <a:p>
                <a:pPr algn="just">
                  <a:buFont typeface="Wingdings" panose="05000000000000000000" pitchFamily="2" charset="2"/>
                  <a:buChar char="Ø"/>
                </a:pPr>
                <a:endParaRPr lang="en-US" sz="1800"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Let </a:t>
                </a:r>
                <a14:m>
                  <m:oMath xmlns:m="http://schemas.openxmlformats.org/officeDocument/2006/math">
                    <m:sSub>
                      <m:sSubPr>
                        <m:ctrlPr>
                          <a:rPr lang="en-US" sz="1800" i="1">
                            <a:latin typeface="Cambria Math" panose="02040503050406030204" pitchFamily="18" charset="0"/>
                          </a:rPr>
                        </m:ctrlPr>
                      </m:sSubPr>
                      <m:e>
                        <m:r>
                          <m:rPr>
                            <m:sty m:val="p"/>
                          </m:rPr>
                          <a:rPr lang="el-GR" sz="1800" i="1">
                            <a:latin typeface="Cambria Math" panose="02040503050406030204" pitchFamily="18" charset="0"/>
                          </a:rPr>
                          <m:t>μ</m:t>
                        </m:r>
                      </m:e>
                      <m:sub>
                        <m:r>
                          <a:rPr lang="en-US" sz="1800" i="1">
                            <a:latin typeface="Cambria Math" panose="02040503050406030204" pitchFamily="18" charset="0"/>
                          </a:rPr>
                          <m:t>𝑃</m:t>
                        </m:r>
                      </m:sub>
                    </m:sSub>
                  </m:oMath>
                </a14:m>
                <a:r>
                  <a:rPr lang="en-US" sz="1800" dirty="0">
                    <a:latin typeface="Times New Roman" panose="02020603050405020304" pitchFamily="18" charset="0"/>
                    <a:cs typeface="Times New Roman" panose="02020603050405020304" pitchFamily="18" charset="0"/>
                  </a:rPr>
                  <a:t> denote the mean reduction in diastolic blood pressure in the placebo group. Similarly, </a:t>
                </a:r>
                <a14:m>
                  <m:oMath xmlns:m="http://schemas.openxmlformats.org/officeDocument/2006/math">
                    <m:sSub>
                      <m:sSubPr>
                        <m:ctrlPr>
                          <a:rPr lang="en-US" sz="1800" i="1">
                            <a:latin typeface="Cambria Math" panose="02040503050406030204" pitchFamily="18" charset="0"/>
                          </a:rPr>
                        </m:ctrlPr>
                      </m:sSubPr>
                      <m:e>
                        <m:r>
                          <m:rPr>
                            <m:sty m:val="p"/>
                          </m:rPr>
                          <a:rPr lang="el-GR" sz="1800" i="1">
                            <a:latin typeface="Cambria Math" panose="02040503050406030204" pitchFamily="18" charset="0"/>
                          </a:rPr>
                          <m:t>μ</m:t>
                        </m:r>
                      </m:e>
                      <m:sub>
                        <m:r>
                          <a:rPr lang="en-US" sz="1800" b="0" i="1">
                            <a:latin typeface="Cambria Math" panose="02040503050406030204" pitchFamily="18" charset="0"/>
                          </a:rPr>
                          <m:t>𝐿</m:t>
                        </m:r>
                      </m:sub>
                    </m:sSub>
                  </m:oMath>
                </a14:m>
                <a:r>
                  <a:rPr lang="en-US" sz="1800"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sz="1800" i="1">
                            <a:latin typeface="Cambria Math" panose="02040503050406030204" pitchFamily="18" charset="0"/>
                          </a:rPr>
                        </m:ctrlPr>
                      </m:sSubPr>
                      <m:e>
                        <m:r>
                          <m:rPr>
                            <m:sty m:val="p"/>
                          </m:rPr>
                          <a:rPr lang="el-GR" sz="1800" i="1">
                            <a:latin typeface="Cambria Math" panose="02040503050406030204" pitchFamily="18" charset="0"/>
                          </a:rPr>
                          <m:t>μ</m:t>
                        </m:r>
                      </m:e>
                      <m:sub>
                        <m:r>
                          <a:rPr lang="en-US" sz="1800" i="1">
                            <a:latin typeface="Cambria Math" panose="02040503050406030204" pitchFamily="18" charset="0"/>
                          </a:rPr>
                          <m:t>𝑀</m:t>
                        </m:r>
                      </m:sub>
                    </m:sSub>
                  </m:oMath>
                </a14:m>
                <a:r>
                  <a:rPr lang="en-US" sz="1800" dirty="0">
                    <a:latin typeface="Times New Roman" panose="02020603050405020304" pitchFamily="18" charset="0"/>
                    <a:cs typeface="Times New Roman" panose="02020603050405020304" pitchFamily="18" charset="0"/>
                  </a:rPr>
                  <a:t>, and </a:t>
                </a:r>
                <a14:m>
                  <m:oMath xmlns:m="http://schemas.openxmlformats.org/officeDocument/2006/math">
                    <m:sSub>
                      <m:sSubPr>
                        <m:ctrlPr>
                          <a:rPr lang="en-US" sz="1800" i="1">
                            <a:latin typeface="Cambria Math" panose="02040503050406030204" pitchFamily="18" charset="0"/>
                          </a:rPr>
                        </m:ctrlPr>
                      </m:sSubPr>
                      <m:e>
                        <m:r>
                          <m:rPr>
                            <m:sty m:val="p"/>
                          </m:rPr>
                          <a:rPr lang="el-GR" sz="1800" i="1">
                            <a:latin typeface="Cambria Math" panose="02040503050406030204" pitchFamily="18" charset="0"/>
                          </a:rPr>
                          <m:t>μ</m:t>
                        </m:r>
                      </m:e>
                      <m:sub>
                        <m:r>
                          <a:rPr lang="en-US" sz="1800" i="1">
                            <a:latin typeface="Cambria Math" panose="02040503050406030204" pitchFamily="18" charset="0"/>
                          </a:rPr>
                          <m:t>𝐻</m:t>
                        </m:r>
                      </m:sub>
                    </m:sSub>
                  </m:oMath>
                </a14:m>
                <a:r>
                  <a:rPr lang="en-US" sz="1800" dirty="0">
                    <a:latin typeface="Times New Roman" panose="02020603050405020304" pitchFamily="18" charset="0"/>
                    <a:cs typeface="Times New Roman" panose="02020603050405020304" pitchFamily="18" charset="0"/>
                  </a:rPr>
                  <a:t> denote the mean reduction in diastolic blood pressure in the low, medium, and high dose groups, respectively. </a:t>
                </a:r>
              </a:p>
              <a:p>
                <a:pPr algn="just">
                  <a:buFont typeface="Wingdings" panose="05000000000000000000" pitchFamily="2" charset="2"/>
                  <a:buChar char="Ø"/>
                </a:pPr>
                <a:endParaRPr lang="en-US" sz="1800"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The following null hypotheses are tested in the trial: </a:t>
                </a:r>
              </a:p>
              <a:p>
                <a:pPr marL="400050" indent="-400050" algn="just">
                  <a:buFont typeface="+mj-lt"/>
                  <a:buAutoNum type="romanLcPeriod"/>
                </a:pPr>
                <a:r>
                  <a:rPr lang="en-US" sz="1800"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sz="1800" i="1" smtClean="0">
                            <a:latin typeface="Cambria Math" panose="02040503050406030204" pitchFamily="18" charset="0"/>
                          </a:rPr>
                        </m:ctrlPr>
                      </m:sSubPr>
                      <m:e>
                        <m:r>
                          <a:rPr lang="en-US" sz="1800" b="0" i="1">
                            <a:latin typeface="Cambria Math" panose="02040503050406030204" pitchFamily="18" charset="0"/>
                          </a:rPr>
                          <m:t>𝐻</m:t>
                        </m:r>
                      </m:e>
                      <m:sub>
                        <m:r>
                          <a:rPr lang="en-US" sz="1800" b="0" i="1">
                            <a:latin typeface="Cambria Math" panose="02040503050406030204" pitchFamily="18" charset="0"/>
                          </a:rPr>
                          <m:t>𝐿</m:t>
                        </m:r>
                      </m:sub>
                    </m:sSub>
                  </m:oMath>
                </a14:m>
                <a:r>
                  <a:rPr lang="en-US" sz="1800" dirty="0"/>
                  <a:t> = {</a:t>
                </a:r>
                <a14:m>
                  <m:oMath xmlns:m="http://schemas.openxmlformats.org/officeDocument/2006/math">
                    <m:sSub>
                      <m:sSubPr>
                        <m:ctrlPr>
                          <a:rPr lang="en-US" sz="1800" i="1">
                            <a:latin typeface="Cambria Math" panose="02040503050406030204" pitchFamily="18" charset="0"/>
                          </a:rPr>
                        </m:ctrlPr>
                      </m:sSubPr>
                      <m:e>
                        <m:r>
                          <m:rPr>
                            <m:sty m:val="p"/>
                          </m:rPr>
                          <a:rPr lang="el-GR" sz="1800" i="1">
                            <a:latin typeface="Cambria Math" panose="02040503050406030204" pitchFamily="18" charset="0"/>
                          </a:rPr>
                          <m:t>μ</m:t>
                        </m:r>
                      </m:e>
                      <m:sub>
                        <m:r>
                          <a:rPr lang="en-US" sz="1800" b="0" i="1">
                            <a:latin typeface="Cambria Math" panose="02040503050406030204" pitchFamily="18" charset="0"/>
                          </a:rPr>
                          <m:t>𝑃</m:t>
                        </m:r>
                      </m:sub>
                    </m:sSub>
                  </m:oMath>
                </a14:m>
                <a:r>
                  <a:rPr lang="en-US" sz="1800" dirty="0"/>
                  <a:t> − </a:t>
                </a:r>
                <a14:m>
                  <m:oMath xmlns:m="http://schemas.openxmlformats.org/officeDocument/2006/math">
                    <m:sSub>
                      <m:sSubPr>
                        <m:ctrlPr>
                          <a:rPr lang="en-US" sz="1800" i="1">
                            <a:latin typeface="Cambria Math" panose="02040503050406030204" pitchFamily="18" charset="0"/>
                          </a:rPr>
                        </m:ctrlPr>
                      </m:sSubPr>
                      <m:e>
                        <m:r>
                          <m:rPr>
                            <m:sty m:val="p"/>
                          </m:rPr>
                          <a:rPr lang="el-GR" sz="1800" i="1">
                            <a:latin typeface="Cambria Math" panose="02040503050406030204" pitchFamily="18" charset="0"/>
                          </a:rPr>
                          <m:t>μ</m:t>
                        </m:r>
                      </m:e>
                      <m:sub>
                        <m:r>
                          <a:rPr lang="en-US" sz="1800" b="0" i="1">
                            <a:latin typeface="Cambria Math" panose="02040503050406030204" pitchFamily="18" charset="0"/>
                          </a:rPr>
                          <m:t>𝐿</m:t>
                        </m:r>
                      </m:sub>
                    </m:sSub>
                  </m:oMath>
                </a14:m>
                <a:r>
                  <a:rPr lang="en-US" sz="1800" dirty="0"/>
                  <a:t> ≤ δ}</a:t>
                </a:r>
              </a:p>
              <a:p>
                <a:pPr marL="400050" indent="-400050" algn="just">
                  <a:buFont typeface="+mj-lt"/>
                  <a:buAutoNum type="romanLcPeriod"/>
                </a:pPr>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i="1">
                            <a:latin typeface="Cambria Math" panose="02040503050406030204" pitchFamily="18" charset="0"/>
                          </a:rPr>
                          <m:t>𝐻</m:t>
                        </m:r>
                      </m:e>
                      <m:sub>
                        <m:r>
                          <a:rPr lang="en-US" sz="1800" b="0" i="1">
                            <a:latin typeface="Cambria Math" panose="02040503050406030204" pitchFamily="18" charset="0"/>
                          </a:rPr>
                          <m:t>𝑀</m:t>
                        </m:r>
                      </m:sub>
                    </m:sSub>
                  </m:oMath>
                </a14:m>
                <a:r>
                  <a:rPr lang="en-US" sz="1800" dirty="0"/>
                  <a:t> = {</a:t>
                </a:r>
                <a14:m>
                  <m:oMath xmlns:m="http://schemas.openxmlformats.org/officeDocument/2006/math">
                    <m:sSub>
                      <m:sSubPr>
                        <m:ctrlPr>
                          <a:rPr lang="en-US" sz="1800" i="1">
                            <a:latin typeface="Cambria Math" panose="02040503050406030204" pitchFamily="18" charset="0"/>
                          </a:rPr>
                        </m:ctrlPr>
                      </m:sSubPr>
                      <m:e>
                        <m:r>
                          <m:rPr>
                            <m:sty m:val="p"/>
                          </m:rPr>
                          <a:rPr lang="el-GR" sz="1800" i="1">
                            <a:latin typeface="Cambria Math" panose="02040503050406030204" pitchFamily="18" charset="0"/>
                          </a:rPr>
                          <m:t>μ</m:t>
                        </m:r>
                      </m:e>
                      <m:sub>
                        <m:r>
                          <a:rPr lang="en-US" sz="1800" i="1">
                            <a:latin typeface="Cambria Math" panose="02040503050406030204" pitchFamily="18" charset="0"/>
                          </a:rPr>
                          <m:t>𝑃</m:t>
                        </m:r>
                      </m:sub>
                    </m:sSub>
                  </m:oMath>
                </a14:m>
                <a:r>
                  <a:rPr lang="en-US" sz="1800" dirty="0"/>
                  <a:t> − </a:t>
                </a:r>
                <a14:m>
                  <m:oMath xmlns:m="http://schemas.openxmlformats.org/officeDocument/2006/math">
                    <m:sSub>
                      <m:sSubPr>
                        <m:ctrlPr>
                          <a:rPr lang="en-US" sz="1800" i="1">
                            <a:latin typeface="Cambria Math" panose="02040503050406030204" pitchFamily="18" charset="0"/>
                          </a:rPr>
                        </m:ctrlPr>
                      </m:sSubPr>
                      <m:e>
                        <m:r>
                          <m:rPr>
                            <m:sty m:val="p"/>
                          </m:rPr>
                          <a:rPr lang="el-GR" sz="1800" i="1">
                            <a:latin typeface="Cambria Math" panose="02040503050406030204" pitchFamily="18" charset="0"/>
                          </a:rPr>
                          <m:t>μ</m:t>
                        </m:r>
                      </m:e>
                      <m:sub>
                        <m:r>
                          <a:rPr lang="en-US" sz="1800" b="0" i="1">
                            <a:latin typeface="Cambria Math" panose="02040503050406030204" pitchFamily="18" charset="0"/>
                          </a:rPr>
                          <m:t>𝑀</m:t>
                        </m:r>
                      </m:sub>
                    </m:sSub>
                  </m:oMath>
                </a14:m>
                <a:r>
                  <a:rPr lang="en-US" sz="1800" dirty="0"/>
                  <a:t> ≤ δ}</a:t>
                </a:r>
              </a:p>
              <a:p>
                <a:pPr marL="400050" indent="-400050" algn="just">
                  <a:buFont typeface="+mj-lt"/>
                  <a:buAutoNum type="romanLcPeriod"/>
                </a:pPr>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i="1">
                            <a:latin typeface="Cambria Math" panose="02040503050406030204" pitchFamily="18" charset="0"/>
                          </a:rPr>
                          <m:t>𝐻</m:t>
                        </m:r>
                      </m:e>
                      <m:sub>
                        <m:r>
                          <a:rPr lang="en-US" sz="1800" b="0" i="1">
                            <a:latin typeface="Cambria Math" panose="02040503050406030204" pitchFamily="18" charset="0"/>
                          </a:rPr>
                          <m:t>𝐻</m:t>
                        </m:r>
                      </m:sub>
                    </m:sSub>
                  </m:oMath>
                </a14:m>
                <a:r>
                  <a:rPr lang="en-US" sz="1800" dirty="0"/>
                  <a:t> = {</a:t>
                </a:r>
                <a14:m>
                  <m:oMath xmlns:m="http://schemas.openxmlformats.org/officeDocument/2006/math">
                    <m:sSub>
                      <m:sSubPr>
                        <m:ctrlPr>
                          <a:rPr lang="en-US" sz="1800" i="1">
                            <a:latin typeface="Cambria Math" panose="02040503050406030204" pitchFamily="18" charset="0"/>
                          </a:rPr>
                        </m:ctrlPr>
                      </m:sSubPr>
                      <m:e>
                        <m:r>
                          <m:rPr>
                            <m:sty m:val="p"/>
                          </m:rPr>
                          <a:rPr lang="el-GR" sz="1800" i="1">
                            <a:latin typeface="Cambria Math" panose="02040503050406030204" pitchFamily="18" charset="0"/>
                          </a:rPr>
                          <m:t>μ</m:t>
                        </m:r>
                      </m:e>
                      <m:sub>
                        <m:r>
                          <a:rPr lang="en-US" sz="1800" i="1">
                            <a:latin typeface="Cambria Math" panose="02040503050406030204" pitchFamily="18" charset="0"/>
                          </a:rPr>
                          <m:t>𝑃</m:t>
                        </m:r>
                      </m:sub>
                    </m:sSub>
                  </m:oMath>
                </a14:m>
                <a:r>
                  <a:rPr lang="en-US" sz="1800" dirty="0"/>
                  <a:t> − </a:t>
                </a:r>
                <a14:m>
                  <m:oMath xmlns:m="http://schemas.openxmlformats.org/officeDocument/2006/math">
                    <m:sSub>
                      <m:sSubPr>
                        <m:ctrlPr>
                          <a:rPr lang="en-US" sz="1800" i="1">
                            <a:latin typeface="Cambria Math" panose="02040503050406030204" pitchFamily="18" charset="0"/>
                          </a:rPr>
                        </m:ctrlPr>
                      </m:sSubPr>
                      <m:e>
                        <m:r>
                          <m:rPr>
                            <m:sty m:val="p"/>
                          </m:rPr>
                          <a:rPr lang="el-GR" sz="1800" i="1">
                            <a:latin typeface="Cambria Math" panose="02040503050406030204" pitchFamily="18" charset="0"/>
                          </a:rPr>
                          <m:t>μ</m:t>
                        </m:r>
                      </m:e>
                      <m:sub>
                        <m:r>
                          <a:rPr lang="en-US" sz="1800" b="0" i="1">
                            <a:latin typeface="Cambria Math" panose="02040503050406030204" pitchFamily="18" charset="0"/>
                          </a:rPr>
                          <m:t>𝐻</m:t>
                        </m:r>
                      </m:sub>
                    </m:sSub>
                  </m:oMath>
                </a14:m>
                <a:r>
                  <a:rPr lang="en-US" sz="1800" dirty="0"/>
                  <a:t> ≤ δ}</a:t>
                </a:r>
              </a:p>
              <a:p>
                <a:pPr marL="0" indent="0" algn="just">
                  <a:buNone/>
                </a:pPr>
                <a:endParaRPr lang="en-US" sz="1800" dirty="0"/>
              </a:p>
              <a:p>
                <a:pPr algn="just">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Suppose if the p-values of all the three hypotheses are,</a:t>
                </a:r>
              </a:p>
              <a:p>
                <a:pPr marL="0" indent="0" algn="just">
                  <a:buNone/>
                </a:pPr>
                <a:r>
                  <a:rPr lang="en-US" sz="1800" b="1"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sz="1800" b="1" i="1" smtClean="0">
                            <a:latin typeface="Cambria Math" panose="02040503050406030204" pitchFamily="18" charset="0"/>
                          </a:rPr>
                        </m:ctrlPr>
                      </m:sSubPr>
                      <m:e>
                        <m:r>
                          <a:rPr lang="en-US" sz="1800" b="1" i="1" smtClean="0">
                            <a:latin typeface="Cambria Math" panose="02040503050406030204" pitchFamily="18" charset="0"/>
                          </a:rPr>
                          <m:t>𝒑</m:t>
                        </m:r>
                      </m:e>
                      <m:sub>
                        <m:r>
                          <a:rPr lang="en-US" sz="1800" b="1" i="1">
                            <a:latin typeface="Cambria Math" panose="02040503050406030204" pitchFamily="18" charset="0"/>
                          </a:rPr>
                          <m:t>𝑳</m:t>
                        </m:r>
                      </m:sub>
                    </m:sSub>
                  </m:oMath>
                </a14:m>
                <a:r>
                  <a:rPr lang="en-US" sz="1800" b="1" dirty="0">
                    <a:latin typeface="Times New Roman" panose="02020603050405020304" pitchFamily="18" charset="0"/>
                    <a:cs typeface="Times New Roman" panose="02020603050405020304" pitchFamily="18" charset="0"/>
                  </a:rPr>
                  <a:t> = 0.047</a:t>
                </a:r>
              </a:p>
              <a:p>
                <a:pPr marL="0" indent="0" algn="just">
                  <a:buNone/>
                </a:pPr>
                <a:r>
                  <a:rPr lang="en-US" sz="1800" b="1"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sz="1800" b="1" i="1" smtClean="0">
                            <a:latin typeface="Cambria Math" panose="02040503050406030204" pitchFamily="18" charset="0"/>
                          </a:rPr>
                        </m:ctrlPr>
                      </m:sSubPr>
                      <m:e>
                        <m:r>
                          <a:rPr lang="en-US" sz="1800" b="1" i="1" smtClean="0">
                            <a:latin typeface="Cambria Math" panose="02040503050406030204" pitchFamily="18" charset="0"/>
                          </a:rPr>
                          <m:t>𝒑</m:t>
                        </m:r>
                      </m:e>
                      <m:sub>
                        <m:r>
                          <a:rPr lang="en-US" sz="1800" b="1" i="1" smtClean="0">
                            <a:latin typeface="Cambria Math" panose="02040503050406030204" pitchFamily="18" charset="0"/>
                          </a:rPr>
                          <m:t>𝑴</m:t>
                        </m:r>
                      </m:sub>
                    </m:sSub>
                  </m:oMath>
                </a14:m>
                <a:r>
                  <a:rPr lang="en-US" sz="1800" b="1" dirty="0">
                    <a:latin typeface="Times New Roman" panose="02020603050405020304" pitchFamily="18" charset="0"/>
                    <a:cs typeface="Times New Roman" panose="02020603050405020304" pitchFamily="18" charset="0"/>
                  </a:rPr>
                  <a:t> = 0.0167</a:t>
                </a:r>
              </a:p>
              <a:p>
                <a:pPr marL="0" indent="0" algn="just">
                  <a:buNone/>
                </a:pPr>
                <a:r>
                  <a:rPr lang="en-US" sz="1800" b="1"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sz="1800" b="1" i="1" smtClean="0">
                            <a:latin typeface="Cambria Math" panose="02040503050406030204" pitchFamily="18" charset="0"/>
                          </a:rPr>
                        </m:ctrlPr>
                      </m:sSubPr>
                      <m:e>
                        <m:r>
                          <a:rPr lang="en-US" sz="1800" b="1" i="1" smtClean="0">
                            <a:latin typeface="Cambria Math" panose="02040503050406030204" pitchFamily="18" charset="0"/>
                          </a:rPr>
                          <m:t>𝒑</m:t>
                        </m:r>
                      </m:e>
                      <m:sub>
                        <m:r>
                          <a:rPr lang="en-US" sz="1800" b="1" i="1" smtClean="0">
                            <a:latin typeface="Cambria Math" panose="02040503050406030204" pitchFamily="18" charset="0"/>
                          </a:rPr>
                          <m:t>𝑯</m:t>
                        </m:r>
                      </m:sub>
                    </m:sSub>
                  </m:oMath>
                </a14:m>
                <a:r>
                  <a:rPr lang="en-US" sz="1800" b="1" dirty="0">
                    <a:latin typeface="Times New Roman" panose="02020603050405020304" pitchFamily="18" charset="0"/>
                    <a:cs typeface="Times New Roman" panose="02020603050405020304" pitchFamily="18" charset="0"/>
                  </a:rPr>
                  <a:t> = 0.015</a:t>
                </a:r>
                <a:r>
                  <a:rPr lang="en-US" sz="1800" dirty="0">
                    <a:latin typeface="Times New Roman" panose="02020603050405020304" pitchFamily="18" charset="0"/>
                    <a:cs typeface="Times New Roman" panose="02020603050405020304" pitchFamily="18" charset="0"/>
                  </a:rPr>
                  <a:t> </a:t>
                </a:r>
              </a:p>
              <a:p>
                <a:pPr algn="just">
                  <a:buFont typeface="Wingdings" panose="05000000000000000000" pitchFamily="2" charset="2"/>
                  <a:buChar char="Ø"/>
                </a:pPr>
                <a:endParaRPr lang="en-US" sz="1800"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Ø"/>
                </a:pPr>
                <a:endParaRPr lang="en-US" sz="1800"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Ø"/>
                </a:pPr>
                <a:endParaRPr lang="en-US" sz="1800" dirty="0">
                  <a:latin typeface="Times New Roman" panose="02020603050405020304" pitchFamily="18" charset="0"/>
                  <a:cs typeface="Times New Roman" panose="02020603050405020304" pitchFamily="18" charset="0"/>
                </a:endParaRPr>
              </a:p>
            </p:txBody>
          </p:sp>
        </mc:Choice>
        <mc:Fallback xmlns="">
          <p:sp>
            <p:nvSpPr>
              <p:cNvPr id="13" name="Text Placeholder 12">
                <a:extLst>
                  <a:ext uri="{FF2B5EF4-FFF2-40B4-BE49-F238E27FC236}">
                    <a16:creationId xmlns:a16="http://schemas.microsoft.com/office/drawing/2014/main" id="{DE204AD9-FD28-2C1D-11B5-2E9D3B6C6D5E}"/>
                  </a:ext>
                </a:extLst>
              </p:cNvPr>
              <p:cNvSpPr>
                <a:spLocks noGrp="1" noRot="1" noChangeAspect="1" noMove="1" noResize="1" noEditPoints="1" noAdjustHandles="1" noChangeArrowheads="1" noChangeShapeType="1" noTextEdit="1"/>
              </p:cNvSpPr>
              <p:nvPr>
                <p:ph type="body" sz="quarter" idx="22"/>
              </p:nvPr>
            </p:nvSpPr>
            <p:spPr>
              <a:xfrm>
                <a:off x="301841" y="816745"/>
                <a:ext cx="11523447" cy="5513033"/>
              </a:xfrm>
              <a:blipFill>
                <a:blip r:embed="rId2"/>
                <a:stretch>
                  <a:fillRect b="-2102"/>
                </a:stretch>
              </a:blipFill>
            </p:spPr>
            <p:txBody>
              <a:bodyPr/>
              <a:lstStyle/>
              <a:p>
                <a:r>
                  <a:rPr lang="en-US">
                    <a:noFill/>
                  </a:rPr>
                  <a:t> </a:t>
                </a:r>
              </a:p>
            </p:txBody>
          </p:sp>
        </mc:Fallback>
      </mc:AlternateContent>
      <p:sp>
        <p:nvSpPr>
          <p:cNvPr id="10" name="Title 9">
            <a:extLst>
              <a:ext uri="{FF2B5EF4-FFF2-40B4-BE49-F238E27FC236}">
                <a16:creationId xmlns:a16="http://schemas.microsoft.com/office/drawing/2014/main" id="{A077C883-0FA6-4A9F-B893-68625B1A58C3}"/>
              </a:ext>
            </a:extLst>
          </p:cNvPr>
          <p:cNvSpPr>
            <a:spLocks noGrp="1"/>
          </p:cNvSpPr>
          <p:nvPr>
            <p:ph type="title"/>
          </p:nvPr>
        </p:nvSpPr>
        <p:spPr/>
        <p:txBody>
          <a:bodyPr/>
          <a:lstStyle/>
          <a:p>
            <a:r>
              <a:rPr lang="en-US" dirty="0"/>
              <a:t>Example: Case Study (Dose finding hypertension trial)</a:t>
            </a:r>
          </a:p>
        </p:txBody>
      </p:sp>
      <p:pic>
        <p:nvPicPr>
          <p:cNvPr id="14" name="Content Placeholder 4" descr="A screenshot of a computer screen&#10;&#10;Description automatically generated">
            <a:extLst>
              <a:ext uri="{FF2B5EF4-FFF2-40B4-BE49-F238E27FC236}">
                <a16:creationId xmlns:a16="http://schemas.microsoft.com/office/drawing/2014/main" id="{170B3D4B-DFEF-3604-549B-5A59C587C0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82182" y="2945222"/>
            <a:ext cx="3944116" cy="3180371"/>
          </a:xfrm>
          <a:prstGeom prst="rect">
            <a:avLst/>
          </a:prstGeom>
        </p:spPr>
      </p:pic>
      <p:sp>
        <p:nvSpPr>
          <p:cNvPr id="2" name="Slide Number Placeholder 1">
            <a:extLst>
              <a:ext uri="{FF2B5EF4-FFF2-40B4-BE49-F238E27FC236}">
                <a16:creationId xmlns:a16="http://schemas.microsoft.com/office/drawing/2014/main" id="{436E2063-8E39-C1F4-FD7E-715875D24531}"/>
              </a:ext>
            </a:extLst>
          </p:cNvPr>
          <p:cNvSpPr>
            <a:spLocks noGrp="1"/>
          </p:cNvSpPr>
          <p:nvPr>
            <p:ph type="sldNum" sz="quarter" idx="21"/>
          </p:nvPr>
        </p:nvSpPr>
        <p:spPr/>
        <p:txBody>
          <a:bodyPr/>
          <a:lstStyle/>
          <a:p>
            <a:fld id="{997006E5-C7AA-4492-BE99-3C3768669B0A}" type="slidenum">
              <a:rPr lang="en-US" smtClean="0"/>
              <a:t>39</a:t>
            </a:fld>
            <a:endParaRPr lang="en-US"/>
          </a:p>
        </p:txBody>
      </p:sp>
    </p:spTree>
    <p:extLst>
      <p:ext uri="{BB962C8B-B14F-4D97-AF65-F5344CB8AC3E}">
        <p14:creationId xmlns:p14="http://schemas.microsoft.com/office/powerpoint/2010/main" val="5780208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C492D9E-57F5-9E69-03F7-58429BE22949}"/>
              </a:ext>
            </a:extLst>
          </p:cNvPr>
          <p:cNvSpPr>
            <a:spLocks noGrp="1"/>
          </p:cNvSpPr>
          <p:nvPr>
            <p:ph type="body" sz="quarter" idx="22"/>
          </p:nvPr>
        </p:nvSpPr>
        <p:spPr>
          <a:xfrm>
            <a:off x="365125" y="1145219"/>
            <a:ext cx="11460163" cy="4650743"/>
          </a:xfrm>
        </p:spPr>
        <p:txBody>
          <a:bodyPr/>
          <a:lstStyle/>
          <a:p>
            <a:pPr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Multiplicity refers to the consideration of multiple comparisons (Post-hoc) or multiple tests within the same study.</a:t>
            </a:r>
          </a:p>
          <a:p>
            <a:pPr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When researchers conduct various analyses or comparisons, there is an increased likelihood of obtaining at least some statistically significant results by chance alone. This phenomenon is known as the problem of multiple comparisons.</a:t>
            </a:r>
          </a:p>
          <a:p>
            <a:pPr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Ø"/>
            </a:pPr>
            <a:r>
              <a:rPr lang="en-US" sz="2000" dirty="0">
                <a:solidFill>
                  <a:srgbClr val="000000"/>
                </a:solidFill>
                <a:latin typeface="Times New Roman" panose="02020603050405020304" pitchFamily="18" charset="0"/>
                <a:cs typeface="Times New Roman" panose="02020603050405020304" pitchFamily="18" charset="0"/>
              </a:rPr>
              <a:t>When multiple hypotheses are tested without proper adjustment, the Type-I error and </a:t>
            </a:r>
            <a:r>
              <a:rPr lang="en-US" sz="2000" b="1" dirty="0">
                <a:solidFill>
                  <a:srgbClr val="000000"/>
                </a:solidFill>
                <a:latin typeface="Times New Roman" panose="02020603050405020304" pitchFamily="18" charset="0"/>
                <a:cs typeface="Times New Roman" panose="02020603050405020304" pitchFamily="18" charset="0"/>
              </a:rPr>
              <a:t>Family Wise Error Rate</a:t>
            </a:r>
            <a:r>
              <a:rPr lang="en-US" sz="2000" dirty="0">
                <a:solidFill>
                  <a:srgbClr val="000000"/>
                </a:solidFill>
                <a:latin typeface="Times New Roman" panose="02020603050405020304" pitchFamily="18" charset="0"/>
                <a:cs typeface="Times New Roman" panose="02020603050405020304" pitchFamily="18" charset="0"/>
              </a:rPr>
              <a:t> can become inflated, potentially leading to the approval of ineffective treatments.</a:t>
            </a:r>
          </a:p>
          <a:p>
            <a:pPr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Ø"/>
            </a:pPr>
            <a:r>
              <a:rPr lang="en-US" sz="2000" dirty="0">
                <a:solidFill>
                  <a:srgbClr val="000000"/>
                </a:solidFill>
                <a:latin typeface="Times New Roman" panose="02020603050405020304" pitchFamily="18" charset="0"/>
                <a:cs typeface="Times New Roman" panose="02020603050405020304" pitchFamily="18" charset="0"/>
              </a:rPr>
              <a:t>Clinical trials in drug development often involve </a:t>
            </a:r>
            <a:r>
              <a:rPr lang="en-US" sz="2000" b="1" dirty="0">
                <a:solidFill>
                  <a:srgbClr val="000000"/>
                </a:solidFill>
                <a:latin typeface="Times New Roman" panose="02020603050405020304" pitchFamily="18" charset="0"/>
                <a:cs typeface="Times New Roman" panose="02020603050405020304" pitchFamily="18" charset="0"/>
              </a:rPr>
              <a:t>multiple comparisons </a:t>
            </a:r>
            <a:r>
              <a:rPr lang="en-US" sz="2000" dirty="0">
                <a:solidFill>
                  <a:srgbClr val="000000"/>
                </a:solidFill>
                <a:latin typeface="Times New Roman" panose="02020603050405020304" pitchFamily="18" charset="0"/>
                <a:cs typeface="Times New Roman" panose="02020603050405020304" pitchFamily="18" charset="0"/>
              </a:rPr>
              <a:t>due to assessment of multiple endpoints, different time points, multiple treatment arms and multiple interim analyses.</a:t>
            </a:r>
          </a:p>
          <a:p>
            <a:pPr algn="just">
              <a:buFont typeface="Wingdings" panose="05000000000000000000" pitchFamily="2" charset="2"/>
              <a:buChar char="Ø"/>
            </a:pPr>
            <a:endParaRPr lang="en-US" sz="2000" dirty="0">
              <a:solidFill>
                <a:srgbClr val="000000"/>
              </a:solidFill>
              <a:latin typeface="Times New Roman" panose="02020603050405020304" pitchFamily="18" charset="0"/>
              <a:cs typeface="Times New Roman" panose="02020603050405020304" pitchFamily="18" charset="0"/>
            </a:endParaRPr>
          </a:p>
        </p:txBody>
      </p:sp>
      <p:sp>
        <p:nvSpPr>
          <p:cNvPr id="4" name="Title 3">
            <a:extLst>
              <a:ext uri="{FF2B5EF4-FFF2-40B4-BE49-F238E27FC236}">
                <a16:creationId xmlns:a16="http://schemas.microsoft.com/office/drawing/2014/main" id="{2B8663AE-9F20-784B-DF69-9A0650BEDDB8}"/>
              </a:ext>
            </a:extLst>
          </p:cNvPr>
          <p:cNvSpPr>
            <a:spLocks noGrp="1"/>
          </p:cNvSpPr>
          <p:nvPr>
            <p:ph type="title"/>
          </p:nvPr>
        </p:nvSpPr>
        <p:spPr>
          <a:xfrm>
            <a:off x="365126" y="242888"/>
            <a:ext cx="11460163" cy="430887"/>
          </a:xfrm>
        </p:spPr>
        <p:txBody>
          <a:bodyPr>
            <a:noAutofit/>
          </a:bodyPr>
          <a:lstStyle/>
          <a:p>
            <a:r>
              <a:rPr lang="en-US" sz="3400" b="1" dirty="0"/>
              <a:t>What is Multiplicity?</a:t>
            </a:r>
          </a:p>
        </p:txBody>
      </p:sp>
      <p:sp>
        <p:nvSpPr>
          <p:cNvPr id="3" name="Slide Number Placeholder 2">
            <a:extLst>
              <a:ext uri="{FF2B5EF4-FFF2-40B4-BE49-F238E27FC236}">
                <a16:creationId xmlns:a16="http://schemas.microsoft.com/office/drawing/2014/main" id="{B17426B6-3C2E-F128-3406-91275648FB50}"/>
              </a:ext>
            </a:extLst>
          </p:cNvPr>
          <p:cNvSpPr>
            <a:spLocks noGrp="1"/>
          </p:cNvSpPr>
          <p:nvPr>
            <p:ph type="sldNum" sz="quarter" idx="21"/>
          </p:nvPr>
        </p:nvSpPr>
        <p:spPr/>
        <p:txBody>
          <a:bodyPr/>
          <a:lstStyle/>
          <a:p>
            <a:fld id="{997006E5-C7AA-4492-BE99-3C3768669B0A}" type="slidenum">
              <a:rPr lang="en-US" smtClean="0"/>
              <a:t>4</a:t>
            </a:fld>
            <a:endParaRPr lang="en-US"/>
          </a:p>
        </p:txBody>
      </p:sp>
    </p:spTree>
    <p:extLst>
      <p:ext uri="{BB962C8B-B14F-4D97-AF65-F5344CB8AC3E}">
        <p14:creationId xmlns:p14="http://schemas.microsoft.com/office/powerpoint/2010/main" val="1466216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8D81A831-A556-C6B4-50A3-71C40D197D81}"/>
                  </a:ext>
                </a:extLst>
              </p:cNvPr>
              <p:cNvSpPr>
                <a:spLocks noGrp="1"/>
              </p:cNvSpPr>
              <p:nvPr>
                <p:ph type="body" sz="quarter" idx="22"/>
              </p:nvPr>
            </p:nvSpPr>
            <p:spPr>
              <a:xfrm>
                <a:off x="275208" y="1240654"/>
                <a:ext cx="11550080" cy="4376692"/>
              </a:xfrm>
            </p:spPr>
            <p:txBody>
              <a:bodyPr/>
              <a:lstStyle/>
              <a:p>
                <a:pPr marL="342900" indent="-342900" algn="just">
                  <a:spcBef>
                    <a:spcPts val="300"/>
                  </a:spcBef>
                  <a:spcAft>
                    <a:spcPts val="300"/>
                  </a:spcAft>
                  <a:buClr>
                    <a:schemeClr val="tx2"/>
                  </a:buClr>
                  <a:buSzPct val="110000"/>
                  <a:buFont typeface="Wingdings" panose="05000000000000000000" pitchFamily="2" charset="2"/>
                  <a:buChar char="Ø"/>
                </a:pPr>
                <a:r>
                  <a:rPr lang="en-US" sz="1900" dirty="0">
                    <a:latin typeface="Times New Roman" panose="02020603050405020304" pitchFamily="18" charset="0"/>
                    <a:cs typeface="Times New Roman" panose="02020603050405020304" pitchFamily="18" charset="0"/>
                  </a:rPr>
                  <a:t>The single-step Dunnett procedure can be thought of as the parametric counterpart of the Bonferroni procedure. </a:t>
                </a:r>
                <a:r>
                  <a:rPr lang="en-US" sz="1900" b="0" i="0" dirty="0">
                    <a:solidFill>
                      <a:schemeClr val="tx1">
                        <a:alpha val="80000"/>
                      </a:schemeClr>
                    </a:solidFill>
                    <a:effectLst/>
                    <a:latin typeface="Times New Roman" panose="02020603050405020304" pitchFamily="18" charset="0"/>
                    <a:cs typeface="Times New Roman" panose="02020603050405020304" pitchFamily="18" charset="0"/>
                  </a:rPr>
                  <a:t>It adjusts the significance level for each individual comparison while maintaining a desired family-wise error rate.</a:t>
                </a:r>
              </a:p>
              <a:p>
                <a:pPr marL="342900" indent="-342900" algn="just">
                  <a:spcBef>
                    <a:spcPts val="300"/>
                  </a:spcBef>
                  <a:spcAft>
                    <a:spcPts val="300"/>
                  </a:spcAft>
                  <a:buClr>
                    <a:schemeClr val="tx2"/>
                  </a:buClr>
                  <a:buSzPct val="110000"/>
                  <a:buFont typeface="Wingdings" panose="05000000000000000000" pitchFamily="2" charset="2"/>
                  <a:buChar char="Ø"/>
                </a:pPr>
                <a:endParaRPr lang="en-US" sz="1900" dirty="0">
                  <a:solidFill>
                    <a:schemeClr val="tx1">
                      <a:alpha val="80000"/>
                    </a:schemeClr>
                  </a:solidFill>
                  <a:latin typeface="Times New Roman" panose="02020603050405020304" pitchFamily="18" charset="0"/>
                  <a:cs typeface="Times New Roman" panose="02020603050405020304" pitchFamily="18" charset="0"/>
                </a:endParaRPr>
              </a:p>
              <a:p>
                <a:pPr marL="342900" indent="-342900" algn="just">
                  <a:spcBef>
                    <a:spcPts val="300"/>
                  </a:spcBef>
                  <a:spcAft>
                    <a:spcPts val="300"/>
                  </a:spcAft>
                  <a:buClr>
                    <a:schemeClr val="tx2"/>
                  </a:buClr>
                  <a:buSzPct val="110000"/>
                  <a:buFont typeface="Wingdings" panose="05000000000000000000" pitchFamily="2" charset="2"/>
                  <a:buChar char="Ø"/>
                </a:pPr>
                <a:r>
                  <a:rPr lang="en-US" sz="1900" dirty="0">
                    <a:latin typeface="Times New Roman" panose="02020603050405020304" pitchFamily="18" charset="0"/>
                    <a:cs typeface="Times New Roman" panose="02020603050405020304" pitchFamily="18" charset="0"/>
                  </a:rPr>
                  <a:t>The Dunnett procedure is based on the joint distribution of the test statistics associated with the hypotheses of interest. Thus, it accounts for the correlations among the test statistics.</a:t>
                </a:r>
              </a:p>
              <a:p>
                <a:pPr marL="0" indent="0" algn="just">
                  <a:spcBef>
                    <a:spcPts val="300"/>
                  </a:spcBef>
                  <a:spcAft>
                    <a:spcPts val="300"/>
                  </a:spcAft>
                  <a:buClr>
                    <a:schemeClr val="tx2"/>
                  </a:buClr>
                  <a:buSzPct val="110000"/>
                  <a:buNone/>
                </a:pPr>
                <a:endParaRPr lang="en-US" sz="1900" b="0" i="0" dirty="0">
                  <a:solidFill>
                    <a:schemeClr val="tx1">
                      <a:alpha val="80000"/>
                    </a:schemeClr>
                  </a:solidFill>
                  <a:effectLst/>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US" sz="1900" dirty="0">
                    <a:solidFill>
                      <a:schemeClr val="tx1">
                        <a:alpha val="80000"/>
                      </a:schemeClr>
                    </a:solidFill>
                    <a:latin typeface="Times New Roman" panose="02020603050405020304" pitchFamily="18" charset="0"/>
                    <a:cs typeface="Times New Roman" panose="02020603050405020304" pitchFamily="18" charset="0"/>
                  </a:rPr>
                  <a:t>Suppose if we want to proceed with the test statistic value, then we will compare it with the Dunnett's table value which is, </a:t>
                </a:r>
                <a14:m>
                  <m:oMath xmlns:m="http://schemas.openxmlformats.org/officeDocument/2006/math">
                    <m:sSub>
                      <m:sSubPr>
                        <m:ctrlPr>
                          <a:rPr lang="en-US" sz="1900" b="1" i="1" smtClean="0">
                            <a:latin typeface="Cambria Math" panose="02040503050406030204" pitchFamily="18" charset="0"/>
                          </a:rPr>
                        </m:ctrlPr>
                      </m:sSubPr>
                      <m:e>
                        <m:r>
                          <a:rPr lang="en-US" sz="1900" b="1" i="1">
                            <a:latin typeface="Cambria Math" panose="02040503050406030204" pitchFamily="18" charset="0"/>
                          </a:rPr>
                          <m:t>𝒅</m:t>
                        </m:r>
                      </m:e>
                      <m:sub>
                        <m:r>
                          <a:rPr lang="el-GR" sz="1900" b="1" i="1">
                            <a:latin typeface="Cambria Math" panose="02040503050406030204" pitchFamily="18" charset="0"/>
                          </a:rPr>
                          <m:t>𝜶</m:t>
                        </m:r>
                      </m:sub>
                    </m:sSub>
                  </m:oMath>
                </a14:m>
                <a:r>
                  <a:rPr lang="en-US" sz="1900" b="1" dirty="0">
                    <a:latin typeface="Times New Roman" panose="02020603050405020304" pitchFamily="18" charset="0"/>
                    <a:cs typeface="Times New Roman" panose="02020603050405020304" pitchFamily="18" charset="0"/>
                  </a:rPr>
                  <a:t>(m, ν), </a:t>
                </a:r>
                <a:r>
                  <a:rPr lang="en-US" sz="1900" dirty="0">
                    <a:latin typeface="Times New Roman" panose="02020603050405020304" pitchFamily="18" charset="0"/>
                    <a:cs typeface="Times New Roman" panose="02020603050405020304" pitchFamily="18" charset="0"/>
                  </a:rPr>
                  <a:t>(1 − α)-quantile of the i-variate t distribution with ν = (m + 1)(n − 1) degrees of freedom i.e.,</a:t>
                </a:r>
              </a:p>
              <a:p>
                <a:pPr marL="0" indent="0" algn="just">
                  <a:buNone/>
                </a:pPr>
                <a:r>
                  <a:rPr lang="en-US" sz="1900" b="1" dirty="0"/>
                  <a:t>                                                                             </a:t>
                </a:r>
                <a14:m>
                  <m:oMath xmlns:m="http://schemas.openxmlformats.org/officeDocument/2006/math">
                    <m:sSub>
                      <m:sSubPr>
                        <m:ctrlPr>
                          <a:rPr lang="en-US" sz="1900" b="1" i="1">
                            <a:latin typeface="Cambria Math" panose="02040503050406030204" pitchFamily="18" charset="0"/>
                          </a:rPr>
                        </m:ctrlPr>
                      </m:sSubPr>
                      <m:e>
                        <m:r>
                          <a:rPr lang="en-US" sz="1900" b="1" i="1" smtClean="0">
                            <a:latin typeface="Cambria Math" panose="02040503050406030204" pitchFamily="18" charset="0"/>
                          </a:rPr>
                          <m:t>𝒕</m:t>
                        </m:r>
                      </m:e>
                      <m:sub>
                        <m:r>
                          <a:rPr lang="en-US" sz="1900" b="1" i="1" smtClean="0">
                            <a:latin typeface="Cambria Math" panose="02040503050406030204" pitchFamily="18" charset="0"/>
                          </a:rPr>
                          <m:t>𝒊</m:t>
                        </m:r>
                      </m:sub>
                    </m:sSub>
                  </m:oMath>
                </a14:m>
                <a:r>
                  <a:rPr lang="en-US" sz="1900" b="1" dirty="0"/>
                  <a:t> ≥ </a:t>
                </a:r>
                <a14:m>
                  <m:oMath xmlns:m="http://schemas.openxmlformats.org/officeDocument/2006/math">
                    <m:sSub>
                      <m:sSubPr>
                        <m:ctrlPr>
                          <a:rPr lang="en-US" sz="1900" b="1" i="1" smtClean="0">
                            <a:latin typeface="Cambria Math" panose="02040503050406030204" pitchFamily="18" charset="0"/>
                          </a:rPr>
                        </m:ctrlPr>
                      </m:sSubPr>
                      <m:e>
                        <m:r>
                          <a:rPr lang="en-US" sz="1900" b="1" i="1">
                            <a:latin typeface="Cambria Math" panose="02040503050406030204" pitchFamily="18" charset="0"/>
                          </a:rPr>
                          <m:t>𝒅</m:t>
                        </m:r>
                      </m:e>
                      <m:sub>
                        <m:r>
                          <a:rPr lang="el-GR" sz="1900" b="1" i="1">
                            <a:latin typeface="Cambria Math" panose="02040503050406030204" pitchFamily="18" charset="0"/>
                          </a:rPr>
                          <m:t>𝜶</m:t>
                        </m:r>
                      </m:sub>
                    </m:sSub>
                  </m:oMath>
                </a14:m>
                <a:r>
                  <a:rPr lang="en-US" sz="1900" b="1" dirty="0">
                    <a:latin typeface="Times New Roman" panose="02020603050405020304" pitchFamily="18" charset="0"/>
                    <a:cs typeface="Times New Roman" panose="02020603050405020304" pitchFamily="18" charset="0"/>
                  </a:rPr>
                  <a:t>(m, ν)</a:t>
                </a:r>
                <a:endParaRPr lang="en-US" sz="1900" b="1" dirty="0">
                  <a:solidFill>
                    <a:schemeClr val="tx1">
                      <a:alpha val="80000"/>
                    </a:schemeClr>
                  </a:solidFill>
                  <a:latin typeface="Times New Roman" panose="02020603050405020304" pitchFamily="18" charset="0"/>
                  <a:cs typeface="Times New Roman" panose="02020603050405020304" pitchFamily="18" charset="0"/>
                </a:endParaRPr>
              </a:p>
              <a:p>
                <a:pPr marL="0" indent="0" algn="just">
                  <a:spcBef>
                    <a:spcPts val="300"/>
                  </a:spcBef>
                  <a:spcAft>
                    <a:spcPts val="300"/>
                  </a:spcAft>
                  <a:buClr>
                    <a:schemeClr val="tx2"/>
                  </a:buClr>
                  <a:buSzPct val="110000"/>
                  <a:buNone/>
                </a:pPr>
                <a:endParaRPr lang="en-US" sz="1900" b="0" i="0" dirty="0">
                  <a:solidFill>
                    <a:schemeClr val="tx1">
                      <a:alpha val="80000"/>
                    </a:schemeClr>
                  </a:solidFill>
                  <a:effectLst/>
                  <a:latin typeface="Times New Roman" panose="02020603050405020304" pitchFamily="18" charset="0"/>
                  <a:cs typeface="Times New Roman" panose="02020603050405020304" pitchFamily="18" charset="0"/>
                </a:endParaRPr>
              </a:p>
              <a:p>
                <a:pPr marL="0" indent="0" algn="just">
                  <a:spcBef>
                    <a:spcPts val="300"/>
                  </a:spcBef>
                  <a:spcAft>
                    <a:spcPts val="300"/>
                  </a:spcAft>
                  <a:buClr>
                    <a:schemeClr val="tx2"/>
                  </a:buClr>
                  <a:buSzPct val="110000"/>
                  <a:buNone/>
                </a:pPr>
                <a:endParaRPr lang="en-US" sz="1900" b="0" i="0" dirty="0">
                  <a:solidFill>
                    <a:schemeClr val="tx1">
                      <a:alpha val="80000"/>
                    </a:schemeClr>
                  </a:solidFill>
                  <a:effectLst/>
                  <a:latin typeface="Times New Roman" panose="02020603050405020304" pitchFamily="18" charset="0"/>
                  <a:cs typeface="Times New Roman" panose="02020603050405020304" pitchFamily="18" charset="0"/>
                </a:endParaRPr>
              </a:p>
              <a:p>
                <a:pPr>
                  <a:buFont typeface="Wingdings" panose="05000000000000000000" pitchFamily="2" charset="2"/>
                  <a:buChar char="Ø"/>
                </a:pPr>
                <a:endParaRPr lang="en-US" sz="1900" dirty="0">
                  <a:latin typeface="Times New Roman" panose="02020603050405020304" pitchFamily="18" charset="0"/>
                  <a:cs typeface="Times New Roman" panose="02020603050405020304" pitchFamily="18" charset="0"/>
                </a:endParaRPr>
              </a:p>
            </p:txBody>
          </p:sp>
        </mc:Choice>
        <mc:Fallback xmlns="">
          <p:sp>
            <p:nvSpPr>
              <p:cNvPr id="2" name="Text Placeholder 1">
                <a:extLst>
                  <a:ext uri="{FF2B5EF4-FFF2-40B4-BE49-F238E27FC236}">
                    <a16:creationId xmlns:a16="http://schemas.microsoft.com/office/drawing/2014/main" id="{8D81A831-A556-C6B4-50A3-71C40D197D81}"/>
                  </a:ext>
                </a:extLst>
              </p:cNvPr>
              <p:cNvSpPr>
                <a:spLocks noGrp="1" noRot="1" noChangeAspect="1" noMove="1" noResize="1" noEditPoints="1" noAdjustHandles="1" noChangeArrowheads="1" noChangeShapeType="1" noTextEdit="1"/>
              </p:cNvSpPr>
              <p:nvPr>
                <p:ph type="body" sz="quarter" idx="22"/>
              </p:nvPr>
            </p:nvSpPr>
            <p:spPr>
              <a:xfrm>
                <a:off x="275208" y="1240654"/>
                <a:ext cx="11550080" cy="4376692"/>
              </a:xfrm>
              <a:blipFill>
                <a:blip r:embed="rId2"/>
                <a:stretch>
                  <a:fillRect/>
                </a:stretch>
              </a:blipFill>
            </p:spPr>
            <p:txBody>
              <a:bodyPr/>
              <a:lstStyle/>
              <a:p>
                <a:r>
                  <a:rPr lang="en-US">
                    <a:noFill/>
                  </a:rPr>
                  <a:t> </a:t>
                </a:r>
              </a:p>
            </p:txBody>
          </p:sp>
        </mc:Fallback>
      </mc:AlternateContent>
      <p:sp>
        <p:nvSpPr>
          <p:cNvPr id="4" name="Title 3">
            <a:extLst>
              <a:ext uri="{FF2B5EF4-FFF2-40B4-BE49-F238E27FC236}">
                <a16:creationId xmlns:a16="http://schemas.microsoft.com/office/drawing/2014/main" id="{54319C22-EBFE-C413-6622-06FD7B96DE69}"/>
              </a:ext>
            </a:extLst>
          </p:cNvPr>
          <p:cNvSpPr>
            <a:spLocks noGrp="1"/>
          </p:cNvSpPr>
          <p:nvPr>
            <p:ph type="title"/>
          </p:nvPr>
        </p:nvSpPr>
        <p:spPr/>
        <p:txBody>
          <a:bodyPr/>
          <a:lstStyle/>
          <a:p>
            <a:r>
              <a:rPr lang="en-US" dirty="0"/>
              <a:t>Dunnett Procedure</a:t>
            </a:r>
          </a:p>
        </p:txBody>
      </p:sp>
      <p:sp>
        <p:nvSpPr>
          <p:cNvPr id="3" name="Slide Number Placeholder 2">
            <a:extLst>
              <a:ext uri="{FF2B5EF4-FFF2-40B4-BE49-F238E27FC236}">
                <a16:creationId xmlns:a16="http://schemas.microsoft.com/office/drawing/2014/main" id="{18A400C8-F4A7-D0ED-8134-0BD7926DE5E1}"/>
              </a:ext>
            </a:extLst>
          </p:cNvPr>
          <p:cNvSpPr>
            <a:spLocks noGrp="1"/>
          </p:cNvSpPr>
          <p:nvPr>
            <p:ph type="sldNum" sz="quarter" idx="21"/>
          </p:nvPr>
        </p:nvSpPr>
        <p:spPr/>
        <p:txBody>
          <a:bodyPr/>
          <a:lstStyle/>
          <a:p>
            <a:fld id="{997006E5-C7AA-4492-BE99-3C3768669B0A}" type="slidenum">
              <a:rPr lang="en-US" smtClean="0"/>
              <a:t>40</a:t>
            </a:fld>
            <a:endParaRPr lang="en-US"/>
          </a:p>
        </p:txBody>
      </p:sp>
    </p:spTree>
    <p:extLst>
      <p:ext uri="{BB962C8B-B14F-4D97-AF65-F5344CB8AC3E}">
        <p14:creationId xmlns:p14="http://schemas.microsoft.com/office/powerpoint/2010/main" val="1180196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D2A4FB0A-DBDC-9B0D-04AA-F7EB1E94235C}"/>
                  </a:ext>
                </a:extLst>
              </p:cNvPr>
              <p:cNvSpPr>
                <a:spLocks noGrp="1"/>
              </p:cNvSpPr>
              <p:nvPr>
                <p:ph type="body" sz="quarter" idx="22"/>
              </p:nvPr>
            </p:nvSpPr>
            <p:spPr>
              <a:xfrm>
                <a:off x="365125" y="1311162"/>
                <a:ext cx="11282378" cy="4484800"/>
              </a:xfrm>
            </p:spPr>
            <p:txBody>
              <a:bodyPr/>
              <a:lstStyle/>
              <a:p>
                <a:pPr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For example, the hypotheses test statistics in Case study are,</a:t>
                </a:r>
              </a:p>
              <a:p>
                <a:pPr marL="0" indent="0" algn="just">
                  <a:buNone/>
                </a:pPr>
                <a:r>
                  <a:rPr lang="en-US" sz="2000" b="1"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sz="2000" b="1" i="1">
                            <a:latin typeface="Cambria Math" panose="02040503050406030204" pitchFamily="18" charset="0"/>
                          </a:rPr>
                        </m:ctrlPr>
                      </m:sSubPr>
                      <m:e>
                        <m:r>
                          <a:rPr lang="en-US" sz="2000" b="1" i="1" smtClean="0">
                            <a:latin typeface="Cambria Math" panose="02040503050406030204" pitchFamily="18" charset="0"/>
                          </a:rPr>
                          <m:t>𝒕</m:t>
                        </m:r>
                      </m:e>
                      <m:sub>
                        <m:r>
                          <a:rPr lang="en-US" sz="2000" b="1" i="1" smtClean="0">
                            <a:latin typeface="Cambria Math" panose="02040503050406030204" pitchFamily="18" charset="0"/>
                          </a:rPr>
                          <m:t>𝑳</m:t>
                        </m:r>
                      </m:sub>
                    </m:sSub>
                  </m:oMath>
                </a14:m>
                <a:r>
                  <a:rPr lang="en-US" sz="2000" b="1" dirty="0">
                    <a:latin typeface="Times New Roman" panose="02020603050405020304" pitchFamily="18" charset="0"/>
                    <a:cs typeface="Times New Roman" panose="02020603050405020304" pitchFamily="18" charset="0"/>
                  </a:rPr>
                  <a:t> = 2.08, </a:t>
                </a:r>
                <a14:m>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𝒕</m:t>
                        </m:r>
                      </m:e>
                      <m:sub>
                        <m:r>
                          <a:rPr lang="en-US" sz="2000" b="1" i="1" smtClean="0">
                            <a:latin typeface="Cambria Math" panose="02040503050406030204" pitchFamily="18" charset="0"/>
                          </a:rPr>
                          <m:t>𝑴</m:t>
                        </m:r>
                      </m:sub>
                    </m:sSub>
                  </m:oMath>
                </a14:m>
                <a:r>
                  <a:rPr lang="en-US" sz="2000" b="1" dirty="0">
                    <a:latin typeface="Times New Roman" panose="02020603050405020304" pitchFamily="18" charset="0"/>
                    <a:cs typeface="Times New Roman" panose="02020603050405020304" pitchFamily="18" charset="0"/>
                  </a:rPr>
                  <a:t> = 2.53, </a:t>
                </a:r>
                <a14:m>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𝒕</m:t>
                        </m:r>
                      </m:e>
                      <m:sub>
                        <m:r>
                          <a:rPr lang="en-US" sz="2000" b="1" i="1" smtClean="0">
                            <a:latin typeface="Cambria Math" panose="02040503050406030204" pitchFamily="18" charset="0"/>
                          </a:rPr>
                          <m:t>𝑯</m:t>
                        </m:r>
                      </m:sub>
                    </m:sSub>
                  </m:oMath>
                </a14:m>
                <a:r>
                  <a:rPr lang="en-US" sz="2000" b="1" dirty="0">
                    <a:latin typeface="Times New Roman" panose="02020603050405020304" pitchFamily="18" charset="0"/>
                    <a:cs typeface="Times New Roman" panose="02020603050405020304" pitchFamily="18" charset="0"/>
                  </a:rPr>
                  <a:t> = 3.70</a:t>
                </a:r>
              </a:p>
              <a:p>
                <a:pPr marL="0" indent="0" algn="just">
                  <a:buNone/>
                </a:pPr>
                <a:endParaRPr lang="en-US" sz="2000" b="1"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The one-sided, Dunnett-adjusted critical value is given by </a:t>
                </a:r>
                <a14:m>
                  <m:oMath xmlns:m="http://schemas.openxmlformats.org/officeDocument/2006/math">
                    <m:sSub>
                      <m:sSubPr>
                        <m:ctrlPr>
                          <a:rPr lang="en-US" sz="2000" i="1" smtClean="0">
                            <a:latin typeface="Cambria Math" panose="02040503050406030204" pitchFamily="18" charset="0"/>
                          </a:rPr>
                        </m:ctrlPr>
                      </m:sSubPr>
                      <m:e>
                        <m:r>
                          <a:rPr lang="en-US" sz="2000" b="0" i="1">
                            <a:latin typeface="Cambria Math" panose="02040503050406030204" pitchFamily="18" charset="0"/>
                          </a:rPr>
                          <m:t>𝑑</m:t>
                        </m:r>
                      </m:e>
                      <m:sub>
                        <m:r>
                          <a:rPr lang="el-GR" sz="2000" b="0" i="1">
                            <a:latin typeface="Cambria Math" panose="02040503050406030204" pitchFamily="18" charset="0"/>
                          </a:rPr>
                          <m:t>𝛼</m:t>
                        </m:r>
                      </m:sub>
                    </m:sSub>
                  </m:oMath>
                </a14:m>
                <a:r>
                  <a:rPr lang="en-US" sz="2000" dirty="0">
                    <a:latin typeface="Times New Roman" panose="02020603050405020304" pitchFamily="18" charset="0"/>
                    <a:cs typeface="Times New Roman" panose="02020603050405020304" pitchFamily="18" charset="0"/>
                  </a:rPr>
                  <a:t>(m, ν)</a:t>
                </a:r>
                <a:r>
                  <a:rPr lang="en-US" sz="2000" dirty="0">
                    <a:solidFill>
                      <a:schemeClr val="tx1">
                        <a:alpha val="80000"/>
                      </a:schemeClr>
                    </a:solidFill>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with α = 0.025, m = 3, and </a:t>
                </a:r>
              </a:p>
              <a:p>
                <a:pPr marL="0" indent="0" algn="just">
                  <a:buNone/>
                </a:pPr>
                <a:r>
                  <a:rPr lang="en-US" sz="2000" dirty="0">
                    <a:latin typeface="Times New Roman" panose="02020603050405020304" pitchFamily="18" charset="0"/>
                    <a:cs typeface="Times New Roman" panose="02020603050405020304" pitchFamily="18" charset="0"/>
                  </a:rPr>
                  <a:t>      ν = (3 + 1)(4 − 1) = 12  i.e.,</a:t>
                </a:r>
              </a:p>
              <a:p>
                <a:pPr marL="0" indent="0" algn="just">
                  <a:buNone/>
                </a:pPr>
                <a:r>
                  <a:rPr lang="en-US" sz="2000" dirty="0"/>
                  <a:t>                                                         </a:t>
                </a:r>
                <a14:m>
                  <m:oMath xmlns:m="http://schemas.openxmlformats.org/officeDocument/2006/math">
                    <m:sSub>
                      <m:sSubPr>
                        <m:ctrlPr>
                          <a:rPr lang="en-US" sz="2000" b="1" i="1" smtClean="0">
                            <a:latin typeface="Cambria Math" panose="02040503050406030204" pitchFamily="18" charset="0"/>
                          </a:rPr>
                        </m:ctrlPr>
                      </m:sSubPr>
                      <m:e>
                        <m:r>
                          <a:rPr lang="en-US" sz="2000" b="1" i="1">
                            <a:latin typeface="Cambria Math" panose="02040503050406030204" pitchFamily="18" charset="0"/>
                          </a:rPr>
                          <m:t>𝒅</m:t>
                        </m:r>
                      </m:e>
                      <m:sub>
                        <m:r>
                          <a:rPr lang="en-US" sz="2000" b="1" i="1" smtClean="0">
                            <a:latin typeface="Cambria Math" panose="02040503050406030204" pitchFamily="18" charset="0"/>
                          </a:rPr>
                          <m:t>𝟎</m:t>
                        </m:r>
                        <m:r>
                          <a:rPr lang="en-US" sz="2000" b="1" i="1" smtClean="0">
                            <a:latin typeface="Cambria Math" panose="02040503050406030204" pitchFamily="18" charset="0"/>
                          </a:rPr>
                          <m:t>.</m:t>
                        </m:r>
                        <m:r>
                          <a:rPr lang="en-US" sz="2000" b="1" i="1" smtClean="0">
                            <a:latin typeface="Cambria Math" panose="02040503050406030204" pitchFamily="18" charset="0"/>
                          </a:rPr>
                          <m:t>𝟎𝟐𝟓</m:t>
                        </m:r>
                      </m:sub>
                    </m:sSub>
                  </m:oMath>
                </a14:m>
                <a:r>
                  <a:rPr lang="en-US" sz="2000" b="1" dirty="0">
                    <a:latin typeface="Times New Roman" panose="02020603050405020304" pitchFamily="18" charset="0"/>
                    <a:cs typeface="Times New Roman" panose="02020603050405020304" pitchFamily="18" charset="0"/>
                  </a:rPr>
                  <a:t>(3, 12) = 2.422</a:t>
                </a:r>
              </a:p>
              <a:p>
                <a:pPr marL="0" indent="0" algn="just">
                  <a:buNone/>
                </a:pPr>
                <a:endParaRPr lang="en-US" sz="2000" b="1"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Each of the test statistic is then compared to the Dunnett’s table value and then interpret the results i.e.,</a:t>
                </a:r>
              </a:p>
              <a:p>
                <a:pPr marL="514350" indent="-514350" algn="just">
                  <a:buFont typeface="+mj-lt"/>
                  <a:buAutoNum type="romanLcPeriod"/>
                </a:pPr>
                <a:r>
                  <a:rPr lang="en-US" sz="2000" b="1" dirty="0"/>
                  <a:t> </a:t>
                </a:r>
                <a14:m>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𝒕</m:t>
                        </m:r>
                      </m:e>
                      <m:sub>
                        <m:r>
                          <a:rPr lang="en-US" sz="2000" b="1" i="1" smtClean="0">
                            <a:latin typeface="Cambria Math" panose="02040503050406030204" pitchFamily="18" charset="0"/>
                          </a:rPr>
                          <m:t>𝑳</m:t>
                        </m:r>
                      </m:sub>
                    </m:sSub>
                  </m:oMath>
                </a14:m>
                <a:r>
                  <a:rPr lang="en-US" sz="2000" b="1" dirty="0"/>
                  <a:t> &lt; </a:t>
                </a:r>
                <a14:m>
                  <m:oMath xmlns:m="http://schemas.openxmlformats.org/officeDocument/2006/math">
                    <m:sSub>
                      <m:sSubPr>
                        <m:ctrlPr>
                          <a:rPr lang="en-US" sz="2000" b="1" i="1" smtClean="0">
                            <a:latin typeface="Cambria Math" panose="02040503050406030204" pitchFamily="18" charset="0"/>
                          </a:rPr>
                        </m:ctrlPr>
                      </m:sSubPr>
                      <m:e>
                        <m:r>
                          <a:rPr lang="en-US" sz="2000" b="1" i="1">
                            <a:latin typeface="Cambria Math" panose="02040503050406030204" pitchFamily="18" charset="0"/>
                          </a:rPr>
                          <m:t>𝒅</m:t>
                        </m:r>
                      </m:e>
                      <m:sub>
                        <m:r>
                          <a:rPr lang="el-GR" sz="2000" b="1" i="1">
                            <a:latin typeface="Cambria Math" panose="02040503050406030204" pitchFamily="18" charset="0"/>
                          </a:rPr>
                          <m:t>𝜶</m:t>
                        </m:r>
                      </m:sub>
                    </m:sSub>
                  </m:oMath>
                </a14:m>
                <a:r>
                  <a:rPr lang="en-US" sz="2000" b="1" dirty="0">
                    <a:latin typeface="Times New Roman" panose="02020603050405020304" pitchFamily="18" charset="0"/>
                    <a:cs typeface="Times New Roman" panose="02020603050405020304" pitchFamily="18" charset="0"/>
                  </a:rPr>
                  <a:t>(m, ν) = 2.08 &lt; 2.422</a:t>
                </a:r>
              </a:p>
              <a:p>
                <a:pPr marL="514350" indent="-514350" algn="just">
                  <a:buFont typeface="+mj-lt"/>
                  <a:buAutoNum type="romanLcPeriod"/>
                </a:pPr>
                <a:r>
                  <a:rPr lang="en-US" sz="2000" b="1" dirty="0"/>
                  <a:t> </a:t>
                </a:r>
                <a14:m>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𝒕</m:t>
                        </m:r>
                      </m:e>
                      <m:sub>
                        <m:r>
                          <a:rPr lang="en-US" sz="2000" b="1" i="1" smtClean="0">
                            <a:latin typeface="Cambria Math" panose="02040503050406030204" pitchFamily="18" charset="0"/>
                          </a:rPr>
                          <m:t>𝑴</m:t>
                        </m:r>
                      </m:sub>
                    </m:sSub>
                  </m:oMath>
                </a14:m>
                <a:r>
                  <a:rPr lang="en-US" sz="2000" b="1" dirty="0"/>
                  <a:t> ≥ </a:t>
                </a:r>
                <a14:m>
                  <m:oMath xmlns:m="http://schemas.openxmlformats.org/officeDocument/2006/math">
                    <m:sSub>
                      <m:sSubPr>
                        <m:ctrlPr>
                          <a:rPr lang="en-US" sz="2000" b="1" i="1" smtClean="0">
                            <a:latin typeface="Cambria Math" panose="02040503050406030204" pitchFamily="18" charset="0"/>
                          </a:rPr>
                        </m:ctrlPr>
                      </m:sSubPr>
                      <m:e>
                        <m:r>
                          <a:rPr lang="en-US" sz="2000" b="1" i="1">
                            <a:latin typeface="Cambria Math" panose="02040503050406030204" pitchFamily="18" charset="0"/>
                          </a:rPr>
                          <m:t>𝒅</m:t>
                        </m:r>
                      </m:e>
                      <m:sub>
                        <m:r>
                          <a:rPr lang="el-GR" sz="2000" b="1" i="1">
                            <a:latin typeface="Cambria Math" panose="02040503050406030204" pitchFamily="18" charset="0"/>
                          </a:rPr>
                          <m:t>𝜶</m:t>
                        </m:r>
                      </m:sub>
                    </m:sSub>
                  </m:oMath>
                </a14:m>
                <a:r>
                  <a:rPr lang="en-US" sz="2000" b="1" dirty="0">
                    <a:latin typeface="Times New Roman" panose="02020603050405020304" pitchFamily="18" charset="0"/>
                    <a:cs typeface="Times New Roman" panose="02020603050405020304" pitchFamily="18" charset="0"/>
                  </a:rPr>
                  <a:t>(m, ν) = 2.53 &gt; 2.422</a:t>
                </a:r>
              </a:p>
              <a:p>
                <a:pPr marL="514350" indent="-514350" algn="just">
                  <a:buFont typeface="+mj-lt"/>
                  <a:buAutoNum type="romanLcPeriod"/>
                </a:pPr>
                <a:r>
                  <a:rPr lang="en-US" sz="2000" b="1" dirty="0"/>
                  <a:t> </a:t>
                </a:r>
                <a14:m>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𝒕</m:t>
                        </m:r>
                      </m:e>
                      <m:sub>
                        <m:r>
                          <a:rPr lang="en-US" sz="2000" b="1" i="1" smtClean="0">
                            <a:latin typeface="Cambria Math" panose="02040503050406030204" pitchFamily="18" charset="0"/>
                          </a:rPr>
                          <m:t>𝑯</m:t>
                        </m:r>
                      </m:sub>
                    </m:sSub>
                  </m:oMath>
                </a14:m>
                <a:r>
                  <a:rPr lang="en-US" sz="2000" b="1" dirty="0"/>
                  <a:t> ≥ </a:t>
                </a:r>
                <a14:m>
                  <m:oMath xmlns:m="http://schemas.openxmlformats.org/officeDocument/2006/math">
                    <m:sSub>
                      <m:sSubPr>
                        <m:ctrlPr>
                          <a:rPr lang="en-US" sz="2000" b="1" i="1" smtClean="0">
                            <a:latin typeface="Cambria Math" panose="02040503050406030204" pitchFamily="18" charset="0"/>
                          </a:rPr>
                        </m:ctrlPr>
                      </m:sSubPr>
                      <m:e>
                        <m:r>
                          <a:rPr lang="en-US" sz="2000" b="1" i="1">
                            <a:latin typeface="Cambria Math" panose="02040503050406030204" pitchFamily="18" charset="0"/>
                          </a:rPr>
                          <m:t>𝒅</m:t>
                        </m:r>
                      </m:e>
                      <m:sub>
                        <m:r>
                          <a:rPr lang="el-GR" sz="2000" b="1" i="1">
                            <a:latin typeface="Cambria Math" panose="02040503050406030204" pitchFamily="18" charset="0"/>
                          </a:rPr>
                          <m:t>𝜶</m:t>
                        </m:r>
                      </m:sub>
                    </m:sSub>
                  </m:oMath>
                </a14:m>
                <a:r>
                  <a:rPr lang="en-US" sz="2000" b="1" dirty="0">
                    <a:latin typeface="Times New Roman" panose="02020603050405020304" pitchFamily="18" charset="0"/>
                    <a:cs typeface="Times New Roman" panose="02020603050405020304" pitchFamily="18" charset="0"/>
                  </a:rPr>
                  <a:t>(m, ν) = 3.70 &gt; 2.422</a:t>
                </a:r>
              </a:p>
              <a:p>
                <a:pPr marL="0" indent="0" algn="just">
                  <a:buNone/>
                </a:pPr>
                <a:endParaRPr lang="en-US" sz="2000" b="1" dirty="0">
                  <a:solidFill>
                    <a:schemeClr val="tx1">
                      <a:alpha val="80000"/>
                    </a:schemeClr>
                  </a:solidFill>
                  <a:latin typeface="Times New Roman" panose="02020603050405020304" pitchFamily="18" charset="0"/>
                  <a:cs typeface="Times New Roman" panose="02020603050405020304" pitchFamily="18" charset="0"/>
                </a:endParaRPr>
              </a:p>
              <a:p>
                <a:pPr marL="514350" indent="-514350" algn="just">
                  <a:buFont typeface="+mj-lt"/>
                  <a:buAutoNum type="romanLcPeriod"/>
                </a:pPr>
                <a:endParaRPr lang="en-US" sz="2000" b="1" dirty="0">
                  <a:solidFill>
                    <a:schemeClr val="tx1">
                      <a:alpha val="80000"/>
                    </a:schemeClr>
                  </a:solidFill>
                  <a:latin typeface="Times New Roman" panose="02020603050405020304" pitchFamily="18" charset="0"/>
                  <a:cs typeface="Times New Roman" panose="02020603050405020304" pitchFamily="18" charset="0"/>
                </a:endParaRPr>
              </a:p>
              <a:p>
                <a:pPr marL="514350" indent="-514350" algn="just">
                  <a:buFont typeface="+mj-lt"/>
                  <a:buAutoNum type="romanLcPeriod"/>
                </a:pPr>
                <a:endParaRPr lang="en-US" sz="2000" b="1" dirty="0">
                  <a:solidFill>
                    <a:schemeClr val="tx1">
                      <a:alpha val="80000"/>
                    </a:schemeClr>
                  </a:solidFill>
                  <a:latin typeface="Times New Roman" panose="02020603050405020304" pitchFamily="18" charset="0"/>
                  <a:cs typeface="Times New Roman" panose="02020603050405020304" pitchFamily="18" charset="0"/>
                </a:endParaRPr>
              </a:p>
              <a:p>
                <a:pPr marL="514350" indent="-514350" algn="just">
                  <a:buFont typeface="+mj-lt"/>
                  <a:buAutoNum type="romanLcPeriod"/>
                </a:pPr>
                <a:endParaRPr lang="en-US" sz="2000"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Ø"/>
                </a:pPr>
                <a:endParaRPr lang="en-US" sz="2000" b="1" dirty="0">
                  <a:latin typeface="Times New Roman" panose="02020603050405020304" pitchFamily="18" charset="0"/>
                  <a:cs typeface="Times New Roman" panose="02020603050405020304" pitchFamily="18" charset="0"/>
                </a:endParaRPr>
              </a:p>
              <a:p>
                <a:pPr marL="0" indent="0" algn="just">
                  <a:buNone/>
                </a:pPr>
                <a:endParaRPr lang="en-US" sz="2000" b="1" dirty="0">
                  <a:latin typeface="Times New Roman" panose="02020603050405020304" pitchFamily="18" charset="0"/>
                  <a:cs typeface="Times New Roman" panose="02020603050405020304" pitchFamily="18" charset="0"/>
                </a:endParaRPr>
              </a:p>
              <a:p>
                <a:pPr marL="0" indent="0" algn="just">
                  <a:buNone/>
                </a:pPr>
                <a:endParaRPr lang="en-US" sz="2000" b="1" dirty="0">
                  <a:latin typeface="Times New Roman" panose="02020603050405020304" pitchFamily="18" charset="0"/>
                  <a:cs typeface="Times New Roman" panose="02020603050405020304" pitchFamily="18" charset="0"/>
                </a:endParaRPr>
              </a:p>
            </p:txBody>
          </p:sp>
        </mc:Choice>
        <mc:Fallback xmlns="">
          <p:sp>
            <p:nvSpPr>
              <p:cNvPr id="2" name="Text Placeholder 1">
                <a:extLst>
                  <a:ext uri="{FF2B5EF4-FFF2-40B4-BE49-F238E27FC236}">
                    <a16:creationId xmlns:a16="http://schemas.microsoft.com/office/drawing/2014/main" id="{D2A4FB0A-DBDC-9B0D-04AA-F7EB1E94235C}"/>
                  </a:ext>
                </a:extLst>
              </p:cNvPr>
              <p:cNvSpPr>
                <a:spLocks noGrp="1" noRot="1" noChangeAspect="1" noMove="1" noResize="1" noEditPoints="1" noAdjustHandles="1" noChangeArrowheads="1" noChangeShapeType="1" noTextEdit="1"/>
              </p:cNvSpPr>
              <p:nvPr>
                <p:ph type="body" sz="quarter" idx="22"/>
              </p:nvPr>
            </p:nvSpPr>
            <p:spPr>
              <a:xfrm>
                <a:off x="365125" y="1311162"/>
                <a:ext cx="11282378" cy="4484800"/>
              </a:xfrm>
              <a:blipFill>
                <a:blip r:embed="rId2"/>
                <a:stretch>
                  <a:fillRect/>
                </a:stretch>
              </a:blipFill>
            </p:spPr>
            <p:txBody>
              <a:bodyPr/>
              <a:lstStyle/>
              <a:p>
                <a:r>
                  <a:rPr lang="en-US">
                    <a:noFill/>
                  </a:rPr>
                  <a:t> </a:t>
                </a:r>
              </a:p>
            </p:txBody>
          </p:sp>
        </mc:Fallback>
      </mc:AlternateContent>
      <p:sp>
        <p:nvSpPr>
          <p:cNvPr id="4" name="Title 3">
            <a:extLst>
              <a:ext uri="{FF2B5EF4-FFF2-40B4-BE49-F238E27FC236}">
                <a16:creationId xmlns:a16="http://schemas.microsoft.com/office/drawing/2014/main" id="{E9D7425F-A11D-0857-513E-62713E4F135B}"/>
              </a:ext>
            </a:extLst>
          </p:cNvPr>
          <p:cNvSpPr>
            <a:spLocks noGrp="1"/>
          </p:cNvSpPr>
          <p:nvPr>
            <p:ph type="title"/>
          </p:nvPr>
        </p:nvSpPr>
        <p:spPr/>
        <p:txBody>
          <a:bodyPr/>
          <a:lstStyle/>
          <a:p>
            <a:r>
              <a:rPr lang="en-US" dirty="0"/>
              <a:t>Example of the same case study</a:t>
            </a:r>
          </a:p>
        </p:txBody>
      </p:sp>
      <p:sp>
        <p:nvSpPr>
          <p:cNvPr id="3" name="Slide Number Placeholder 2">
            <a:extLst>
              <a:ext uri="{FF2B5EF4-FFF2-40B4-BE49-F238E27FC236}">
                <a16:creationId xmlns:a16="http://schemas.microsoft.com/office/drawing/2014/main" id="{1963264D-44EE-0CFD-7DA4-17E2455E0574}"/>
              </a:ext>
            </a:extLst>
          </p:cNvPr>
          <p:cNvSpPr>
            <a:spLocks noGrp="1"/>
          </p:cNvSpPr>
          <p:nvPr>
            <p:ph type="sldNum" sz="quarter" idx="21"/>
          </p:nvPr>
        </p:nvSpPr>
        <p:spPr/>
        <p:txBody>
          <a:bodyPr/>
          <a:lstStyle/>
          <a:p>
            <a:fld id="{997006E5-C7AA-4492-BE99-3C3768669B0A}" type="slidenum">
              <a:rPr lang="en-US" smtClean="0"/>
              <a:t>41</a:t>
            </a:fld>
            <a:endParaRPr lang="en-US"/>
          </a:p>
        </p:txBody>
      </p:sp>
    </p:spTree>
    <p:extLst>
      <p:ext uri="{BB962C8B-B14F-4D97-AF65-F5344CB8AC3E}">
        <p14:creationId xmlns:p14="http://schemas.microsoft.com/office/powerpoint/2010/main" val="4061383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ACC9456-EA5C-5C90-6D13-FB9A8148D4F9}"/>
              </a:ext>
            </a:extLst>
          </p:cNvPr>
          <p:cNvSpPr>
            <a:spLocks noGrp="1"/>
          </p:cNvSpPr>
          <p:nvPr>
            <p:ph type="body" sz="quarter" idx="22"/>
          </p:nvPr>
        </p:nvSpPr>
        <p:spPr>
          <a:xfrm>
            <a:off x="365125" y="1311162"/>
            <a:ext cx="11460163" cy="4725654"/>
          </a:xfrm>
        </p:spPr>
        <p:txBody>
          <a:bodyPr/>
          <a:lstStyle/>
          <a:p>
            <a:pPr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The Procedures with a data-driven hypothesis ordering will introduce MTPs that test the null hypotheses in a stepwise manner.</a:t>
            </a:r>
          </a:p>
          <a:p>
            <a:pPr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Ø"/>
            </a:pPr>
            <a:r>
              <a:rPr lang="en-US" sz="2000" b="0" i="0" dirty="0">
                <a:effectLst/>
                <a:latin typeface="Times New Roman" panose="02020603050405020304" pitchFamily="18" charset="0"/>
                <a:cs typeface="Times New Roman" panose="02020603050405020304" pitchFamily="18" charset="0"/>
              </a:rPr>
              <a:t>Data-driven hypothesis ordering means arranging hypotheses based on what the data shows rather than deciding the order of hypotheses before analyzing the data.</a:t>
            </a:r>
          </a:p>
          <a:p>
            <a:pPr algn="just">
              <a:buFont typeface="Wingdings" panose="05000000000000000000" pitchFamily="2" charset="2"/>
              <a:buChar char="Ø"/>
            </a:pPr>
            <a:endParaRPr lang="en-US" sz="2000" b="0" i="0" dirty="0">
              <a:effectLst/>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There are various methods in Data-Driven hypothesis ordering which includes,</a:t>
            </a:r>
          </a:p>
          <a:p>
            <a:pPr marL="514350" indent="-514350" algn="just">
              <a:buFont typeface="+mj-lt"/>
              <a:buAutoNum type="arabicPeriod"/>
            </a:pPr>
            <a:r>
              <a:rPr lang="en-US" sz="2000" dirty="0">
                <a:latin typeface="Times New Roman" panose="02020603050405020304" pitchFamily="18" charset="0"/>
                <a:cs typeface="Times New Roman" panose="02020603050405020304" pitchFamily="18" charset="0"/>
              </a:rPr>
              <a:t>Holm’s method    (Non-Parametric)</a:t>
            </a:r>
          </a:p>
          <a:p>
            <a:pPr marL="514350" indent="-514350" algn="just">
              <a:buFont typeface="+mj-lt"/>
              <a:buAutoNum type="arabicPeriod"/>
            </a:pPr>
            <a:r>
              <a:rPr lang="en-US" sz="2000" dirty="0">
                <a:latin typeface="Times New Roman" panose="02020603050405020304" pitchFamily="18" charset="0"/>
                <a:cs typeface="Times New Roman" panose="02020603050405020304" pitchFamily="18" charset="0"/>
              </a:rPr>
              <a:t>Hochberg    (semi-parametric)</a:t>
            </a:r>
          </a:p>
          <a:p>
            <a:pPr marL="514350" indent="-514350" algn="just">
              <a:buFont typeface="+mj-lt"/>
              <a:buAutoNum type="arabicPeriod"/>
            </a:pPr>
            <a:r>
              <a:rPr lang="en-US" sz="2000" dirty="0">
                <a:latin typeface="Times New Roman" panose="02020603050405020304" pitchFamily="18" charset="0"/>
                <a:cs typeface="Times New Roman" panose="02020603050405020304" pitchFamily="18" charset="0"/>
              </a:rPr>
              <a:t>Hommel    (semi-parametric)</a:t>
            </a:r>
          </a:p>
          <a:p>
            <a:pPr marL="514350" indent="-514350" algn="just">
              <a:buFont typeface="+mj-lt"/>
              <a:buAutoNum type="arabicPeriod"/>
            </a:pPr>
            <a:r>
              <a:rPr lang="en-US" sz="2000" dirty="0">
                <a:latin typeface="Times New Roman" panose="02020603050405020304" pitchFamily="18" charset="0"/>
                <a:cs typeface="Times New Roman" panose="02020603050405020304" pitchFamily="18" charset="0"/>
              </a:rPr>
              <a:t>Step up Dunnett    (Parametric)</a:t>
            </a:r>
          </a:p>
          <a:p>
            <a:pPr marL="514350" indent="-514350" algn="just">
              <a:buFont typeface="+mj-lt"/>
              <a:buAutoNum type="arabicPeriod"/>
            </a:pPr>
            <a:r>
              <a:rPr lang="en-US" sz="2000" dirty="0">
                <a:latin typeface="Times New Roman" panose="02020603050405020304" pitchFamily="18" charset="0"/>
                <a:cs typeface="Times New Roman" panose="02020603050405020304" pitchFamily="18" charset="0"/>
              </a:rPr>
              <a:t>Step down Dunnett    (Parametric)</a:t>
            </a:r>
          </a:p>
          <a:p>
            <a:pPr algn="just">
              <a:buFont typeface="Wingdings" panose="05000000000000000000" pitchFamily="2" charset="2"/>
              <a:buChar char="Ø"/>
            </a:pPr>
            <a:endParaRPr lang="en-US" sz="2000" b="0" i="0" dirty="0">
              <a:effectLst/>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marL="0" indent="0" algn="just">
              <a:buNone/>
            </a:pPr>
            <a:endParaRPr lang="en-US" sz="2000" dirty="0">
              <a:latin typeface="Times New Roman" panose="02020603050405020304" pitchFamily="18" charset="0"/>
              <a:cs typeface="Times New Roman" panose="02020603050405020304" pitchFamily="18" charset="0"/>
            </a:endParaRPr>
          </a:p>
        </p:txBody>
      </p:sp>
      <p:sp>
        <p:nvSpPr>
          <p:cNvPr id="4" name="Title 3">
            <a:extLst>
              <a:ext uri="{FF2B5EF4-FFF2-40B4-BE49-F238E27FC236}">
                <a16:creationId xmlns:a16="http://schemas.microsoft.com/office/drawing/2014/main" id="{3480AEFE-E893-6CED-C730-F25A9D779C8B}"/>
              </a:ext>
            </a:extLst>
          </p:cNvPr>
          <p:cNvSpPr>
            <a:spLocks noGrp="1"/>
          </p:cNvSpPr>
          <p:nvPr>
            <p:ph type="title"/>
          </p:nvPr>
        </p:nvSpPr>
        <p:spPr/>
        <p:txBody>
          <a:bodyPr/>
          <a:lstStyle/>
          <a:p>
            <a:r>
              <a:rPr lang="en-US" dirty="0"/>
              <a:t>What are Data-driven hypotheses ordering Procedures?</a:t>
            </a:r>
          </a:p>
        </p:txBody>
      </p:sp>
      <p:sp>
        <p:nvSpPr>
          <p:cNvPr id="3" name="Slide Number Placeholder 2">
            <a:extLst>
              <a:ext uri="{FF2B5EF4-FFF2-40B4-BE49-F238E27FC236}">
                <a16:creationId xmlns:a16="http://schemas.microsoft.com/office/drawing/2014/main" id="{62812099-81F1-F112-CF1D-E5BC9AC73298}"/>
              </a:ext>
            </a:extLst>
          </p:cNvPr>
          <p:cNvSpPr>
            <a:spLocks noGrp="1"/>
          </p:cNvSpPr>
          <p:nvPr>
            <p:ph type="sldNum" sz="quarter" idx="21"/>
          </p:nvPr>
        </p:nvSpPr>
        <p:spPr/>
        <p:txBody>
          <a:bodyPr/>
          <a:lstStyle/>
          <a:p>
            <a:fld id="{997006E5-C7AA-4492-BE99-3C3768669B0A}" type="slidenum">
              <a:rPr lang="en-US" smtClean="0"/>
              <a:t>42</a:t>
            </a:fld>
            <a:endParaRPr lang="en-US"/>
          </a:p>
        </p:txBody>
      </p:sp>
    </p:spTree>
    <p:extLst>
      <p:ext uri="{BB962C8B-B14F-4D97-AF65-F5344CB8AC3E}">
        <p14:creationId xmlns:p14="http://schemas.microsoft.com/office/powerpoint/2010/main" val="601472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8339484F-DA49-01B0-036B-C3D805918B8A}"/>
                  </a:ext>
                </a:extLst>
              </p:cNvPr>
              <p:cNvSpPr>
                <a:spLocks noGrp="1"/>
              </p:cNvSpPr>
              <p:nvPr>
                <p:ph type="body" sz="quarter" idx="22"/>
              </p:nvPr>
            </p:nvSpPr>
            <p:spPr>
              <a:xfrm>
                <a:off x="301841" y="1003177"/>
                <a:ext cx="11523447" cy="4953740"/>
              </a:xfrm>
            </p:spPr>
            <p:txBody>
              <a:bodyPr/>
              <a:lstStyle/>
              <a:p>
                <a:pPr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The Decision matrix algorithm is used for implementing general </a:t>
                </a:r>
                <a:r>
                  <a:rPr lang="en-US" sz="2000" b="1" dirty="0">
                    <a:latin typeface="Times New Roman" panose="02020603050405020304" pitchFamily="18" charset="0"/>
                    <a:cs typeface="Times New Roman" panose="02020603050405020304" pitchFamily="18" charset="0"/>
                  </a:rPr>
                  <a:t>closed testing procedures.</a:t>
                </a:r>
              </a:p>
              <a:p>
                <a:pPr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This algorithm simplifies the computation of adjusted p-values associated with the intersection and original hypotheses.</a:t>
                </a:r>
              </a:p>
              <a:p>
                <a:pPr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As an illustration, suppose we wish to enhance the Bonferroni correction by using the closure principle. To do so, the </a:t>
                </a:r>
                <a:r>
                  <a:rPr lang="en-US" sz="2000" b="1" dirty="0">
                    <a:latin typeface="Times New Roman" panose="02020603050405020304" pitchFamily="18" charset="0"/>
                    <a:cs typeface="Times New Roman" panose="02020603050405020304" pitchFamily="18" charset="0"/>
                  </a:rPr>
                  <a:t>Bonferroni global test </a:t>
                </a:r>
                <a:r>
                  <a:rPr lang="en-US" sz="2000" dirty="0">
                    <a:latin typeface="Times New Roman" panose="02020603050405020304" pitchFamily="18" charset="0"/>
                    <a:cs typeface="Times New Roman" panose="02020603050405020304" pitchFamily="18" charset="0"/>
                  </a:rPr>
                  <a:t>is applied to each intersection hypothesis to build a nonparametric closed testing procedure known as the “</a:t>
                </a:r>
                <a:r>
                  <a:rPr lang="en-US" sz="2000" b="1" dirty="0">
                    <a:latin typeface="Times New Roman" panose="02020603050405020304" pitchFamily="18" charset="0"/>
                    <a:cs typeface="Times New Roman" panose="02020603050405020304" pitchFamily="18" charset="0"/>
                  </a:rPr>
                  <a:t>Holm procedure”</a:t>
                </a:r>
                <a:r>
                  <a:rPr lang="en-US" sz="2000" dirty="0">
                    <a:latin typeface="Times New Roman" panose="02020603050405020304" pitchFamily="18" charset="0"/>
                    <a:cs typeface="Times New Roman" panose="02020603050405020304" pitchFamily="18" charset="0"/>
                  </a:rPr>
                  <a:t>.</a:t>
                </a:r>
              </a:p>
              <a:p>
                <a:pPr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For example, consider the intersection hypothesis </a:t>
                </a:r>
                <a14:m>
                  <m:oMath xmlns:m="http://schemas.openxmlformats.org/officeDocument/2006/math">
                    <m:sSub>
                      <m:sSubPr>
                        <m:ctrlPr>
                          <a:rPr lang="en-US" sz="2000" i="1" smtClean="0">
                            <a:latin typeface="Cambria Math" panose="02040503050406030204" pitchFamily="18" charset="0"/>
                          </a:rPr>
                        </m:ctrlPr>
                      </m:sSubPr>
                      <m:e>
                        <m:r>
                          <a:rPr lang="en-US" sz="2000" b="0" i="1">
                            <a:latin typeface="Cambria Math" panose="02040503050406030204" pitchFamily="18" charset="0"/>
                          </a:rPr>
                          <m:t>𝐻</m:t>
                        </m:r>
                      </m:e>
                      <m:sub>
                        <m:r>
                          <a:rPr lang="en-US" sz="2000" b="0" i="1">
                            <a:latin typeface="Cambria Math" panose="02040503050406030204" pitchFamily="18" charset="0"/>
                          </a:rPr>
                          <m:t>𝐿</m:t>
                        </m:r>
                        <m:r>
                          <a:rPr lang="en-US" sz="2000" b="0" i="1" smtClean="0">
                            <a:latin typeface="Cambria Math" panose="02040503050406030204" pitchFamily="18" charset="0"/>
                          </a:rPr>
                          <m:t>𝑀</m:t>
                        </m:r>
                      </m:sub>
                    </m:sSub>
                  </m:oMath>
                </a14:m>
                <a:r>
                  <a:rPr lang="en-US" sz="2000" dirty="0">
                    <a:latin typeface="Times New Roman" panose="02020603050405020304" pitchFamily="18" charset="0"/>
                    <a:cs typeface="Times New Roman" panose="02020603050405020304" pitchFamily="18" charset="0"/>
                  </a:rPr>
                  <a:t>. This intersection hypothesis implies two original hypotheses, namely,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𝐻</m:t>
                        </m:r>
                      </m:e>
                      <m:sub>
                        <m:r>
                          <a:rPr lang="en-US" sz="2000" i="1">
                            <a:latin typeface="Cambria Math" panose="02040503050406030204" pitchFamily="18" charset="0"/>
                          </a:rPr>
                          <m:t>𝐿</m:t>
                        </m:r>
                      </m:sub>
                    </m:sSub>
                  </m:oMath>
                </a14:m>
                <a:r>
                  <a:rPr lang="en-US" sz="2000" dirty="0">
                    <a:latin typeface="Times New Roman" panose="02020603050405020304" pitchFamily="18" charset="0"/>
                    <a:cs typeface="Times New Roman" panose="02020603050405020304" pitchFamily="18" charset="0"/>
                  </a:rPr>
                  <a:t> 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𝐻</m:t>
                        </m:r>
                      </m:e>
                      <m:sub>
                        <m:r>
                          <a:rPr lang="en-US" sz="2000" b="0" i="1" smtClean="0">
                            <a:latin typeface="Cambria Math" panose="02040503050406030204" pitchFamily="18" charset="0"/>
                          </a:rPr>
                          <m:t>𝑀</m:t>
                        </m:r>
                      </m:sub>
                    </m:sSub>
                  </m:oMath>
                </a14:m>
                <a:r>
                  <a:rPr lang="en-US" sz="2000" dirty="0">
                    <a:latin typeface="Times New Roman" panose="02020603050405020304" pitchFamily="18" charset="0"/>
                    <a:cs typeface="Times New Roman" panose="02020603050405020304" pitchFamily="18" charset="0"/>
                  </a:rPr>
                  <a:t>. Therefore, the Bonferroni-adjusted p-value is given by, </a:t>
                </a:r>
              </a:p>
              <a:p>
                <a:pPr marL="0" indent="0" algn="just">
                  <a:buNone/>
                </a:pPr>
                <a:r>
                  <a:rPr lang="en-US" sz="2000"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sz="2000" i="1">
                            <a:latin typeface="Cambria Math" panose="02040503050406030204" pitchFamily="18" charset="0"/>
                          </a:rPr>
                        </m:ctrlPr>
                      </m:sSubPr>
                      <m:e>
                        <m:r>
                          <a:rPr lang="en-US" sz="2000" b="0" i="1" smtClean="0">
                            <a:latin typeface="Cambria Math" panose="02040503050406030204" pitchFamily="18" charset="0"/>
                          </a:rPr>
                          <m:t>𝑝</m:t>
                        </m:r>
                      </m:e>
                      <m:sub>
                        <m:r>
                          <a:rPr lang="en-US" sz="2000" b="0" i="1" smtClean="0">
                            <a:latin typeface="Cambria Math" panose="02040503050406030204" pitchFamily="18" charset="0"/>
                          </a:rPr>
                          <m:t>𝐵</m:t>
                        </m:r>
                      </m:sub>
                    </m:sSub>
                  </m:oMath>
                </a14:m>
                <a:r>
                  <a:rPr lang="en-US" sz="2000" dirty="0">
                    <a:latin typeface="Times New Roman" panose="02020603050405020304" pitchFamily="18" charset="0"/>
                    <a:cs typeface="Times New Roman" panose="02020603050405020304" pitchFamily="18" charset="0"/>
                  </a:rPr>
                  <a:t> = 2 min(</a:t>
                </a:r>
                <a14:m>
                  <m:oMath xmlns:m="http://schemas.openxmlformats.org/officeDocument/2006/math">
                    <m:sSub>
                      <m:sSubPr>
                        <m:ctrlPr>
                          <a:rPr lang="en-US" sz="2000" i="1">
                            <a:latin typeface="Cambria Math" panose="02040503050406030204" pitchFamily="18" charset="0"/>
                          </a:rPr>
                        </m:ctrlPr>
                      </m:sSubPr>
                      <m:e>
                        <m:r>
                          <a:rPr lang="en-US" sz="2000" b="0" i="1" smtClean="0">
                            <a:latin typeface="Cambria Math" panose="02040503050406030204" pitchFamily="18" charset="0"/>
                          </a:rPr>
                          <m:t>𝑝</m:t>
                        </m:r>
                      </m:e>
                      <m:sub>
                        <m:r>
                          <a:rPr lang="en-US" sz="2000" i="1">
                            <a:latin typeface="Cambria Math" panose="02040503050406030204" pitchFamily="18" charset="0"/>
                          </a:rPr>
                          <m:t>𝐿</m:t>
                        </m:r>
                      </m:sub>
                    </m:sSub>
                  </m:oMath>
                </a14:m>
                <a:r>
                  <a:rPr lang="en-US" sz="2000"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sz="2000" i="1">
                            <a:latin typeface="Cambria Math" panose="02040503050406030204" pitchFamily="18" charset="0"/>
                          </a:rPr>
                        </m:ctrlPr>
                      </m:sSubPr>
                      <m:e>
                        <m:r>
                          <a:rPr lang="en-US" sz="2000" b="0" i="1" smtClean="0">
                            <a:latin typeface="Cambria Math" panose="02040503050406030204" pitchFamily="18" charset="0"/>
                          </a:rPr>
                          <m:t>𝑝</m:t>
                        </m:r>
                      </m:e>
                      <m:sub>
                        <m:r>
                          <a:rPr lang="en-US" sz="2000" b="0" i="1" smtClean="0">
                            <a:latin typeface="Cambria Math" panose="02040503050406030204" pitchFamily="18" charset="0"/>
                          </a:rPr>
                          <m:t>𝑀</m:t>
                        </m:r>
                      </m:sub>
                    </m:sSub>
                  </m:oMath>
                </a14:m>
                <a:r>
                  <a:rPr lang="en-US" sz="2000" dirty="0">
                    <a:latin typeface="Times New Roman" panose="02020603050405020304" pitchFamily="18" charset="0"/>
                    <a:cs typeface="Times New Roman" panose="02020603050405020304" pitchFamily="18" charset="0"/>
                  </a:rPr>
                  <a:t>). The hypothesis will be rejected if </a:t>
                </a:r>
                <a14:m>
                  <m:oMath xmlns:m="http://schemas.openxmlformats.org/officeDocument/2006/math">
                    <m:sSub>
                      <m:sSubPr>
                        <m:ctrlPr>
                          <a:rPr lang="en-US" sz="2000" i="1">
                            <a:latin typeface="Cambria Math" panose="02040503050406030204" pitchFamily="18" charset="0"/>
                          </a:rPr>
                        </m:ctrlPr>
                      </m:sSubPr>
                      <m:e>
                        <m:r>
                          <a:rPr lang="en-US" sz="2000" b="0" i="1" smtClean="0">
                            <a:latin typeface="Cambria Math" panose="02040503050406030204" pitchFamily="18" charset="0"/>
                          </a:rPr>
                          <m:t>𝑝</m:t>
                        </m:r>
                      </m:e>
                      <m:sub>
                        <m:r>
                          <a:rPr lang="en-US" sz="2000" b="0" i="1" smtClean="0">
                            <a:latin typeface="Cambria Math" panose="02040503050406030204" pitchFamily="18" charset="0"/>
                          </a:rPr>
                          <m:t>𝐵</m:t>
                        </m:r>
                      </m:sub>
                    </m:sSub>
                  </m:oMath>
                </a14:m>
                <a:r>
                  <a:rPr lang="en-US" sz="2000" dirty="0">
                    <a:latin typeface="Times New Roman" panose="02020603050405020304" pitchFamily="18" charset="0"/>
                    <a:cs typeface="Times New Roman" panose="02020603050405020304" pitchFamily="18" charset="0"/>
                  </a:rPr>
                  <a:t> ≤ α.</a:t>
                </a:r>
              </a:p>
              <a:p>
                <a:pPr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p:txBody>
          </p:sp>
        </mc:Choice>
        <mc:Fallback xmlns="">
          <p:sp>
            <p:nvSpPr>
              <p:cNvPr id="2" name="Text Placeholder 1">
                <a:extLst>
                  <a:ext uri="{FF2B5EF4-FFF2-40B4-BE49-F238E27FC236}">
                    <a16:creationId xmlns:a16="http://schemas.microsoft.com/office/drawing/2014/main" id="{8339484F-DA49-01B0-036B-C3D805918B8A}"/>
                  </a:ext>
                </a:extLst>
              </p:cNvPr>
              <p:cNvSpPr>
                <a:spLocks noGrp="1" noRot="1" noChangeAspect="1" noMove="1" noResize="1" noEditPoints="1" noAdjustHandles="1" noChangeArrowheads="1" noChangeShapeType="1" noTextEdit="1"/>
              </p:cNvSpPr>
              <p:nvPr>
                <p:ph type="body" sz="quarter" idx="22"/>
              </p:nvPr>
            </p:nvSpPr>
            <p:spPr>
              <a:xfrm>
                <a:off x="301841" y="1003177"/>
                <a:ext cx="11523447" cy="4953740"/>
              </a:xfrm>
              <a:blipFill>
                <a:blip r:embed="rId2"/>
                <a:stretch>
                  <a:fillRect/>
                </a:stretch>
              </a:blipFill>
            </p:spPr>
            <p:txBody>
              <a:bodyPr/>
              <a:lstStyle/>
              <a:p>
                <a:r>
                  <a:rPr lang="en-US">
                    <a:noFill/>
                  </a:rPr>
                  <a:t> </a:t>
                </a:r>
              </a:p>
            </p:txBody>
          </p:sp>
        </mc:Fallback>
      </mc:AlternateContent>
      <p:sp>
        <p:nvSpPr>
          <p:cNvPr id="4" name="Title 3">
            <a:extLst>
              <a:ext uri="{FF2B5EF4-FFF2-40B4-BE49-F238E27FC236}">
                <a16:creationId xmlns:a16="http://schemas.microsoft.com/office/drawing/2014/main" id="{FB0B9423-9983-4FDD-0D93-F93EFC6310EA}"/>
              </a:ext>
            </a:extLst>
          </p:cNvPr>
          <p:cNvSpPr>
            <a:spLocks noGrp="1"/>
          </p:cNvSpPr>
          <p:nvPr>
            <p:ph type="title"/>
          </p:nvPr>
        </p:nvSpPr>
        <p:spPr/>
        <p:txBody>
          <a:bodyPr/>
          <a:lstStyle/>
          <a:p>
            <a:r>
              <a:rPr lang="en-US" b="1" dirty="0">
                <a:latin typeface="+mn-lt"/>
              </a:rPr>
              <a:t>Holm Procedure Using Decision Matrix Algorithm</a:t>
            </a:r>
            <a:endParaRPr lang="en-US" dirty="0"/>
          </a:p>
        </p:txBody>
      </p:sp>
      <p:sp>
        <p:nvSpPr>
          <p:cNvPr id="3" name="Slide Number Placeholder 2">
            <a:extLst>
              <a:ext uri="{FF2B5EF4-FFF2-40B4-BE49-F238E27FC236}">
                <a16:creationId xmlns:a16="http://schemas.microsoft.com/office/drawing/2014/main" id="{DA77FA24-8150-D3F6-96F1-E2B1547DBF79}"/>
              </a:ext>
            </a:extLst>
          </p:cNvPr>
          <p:cNvSpPr>
            <a:spLocks noGrp="1"/>
          </p:cNvSpPr>
          <p:nvPr>
            <p:ph type="sldNum" sz="quarter" idx="21"/>
          </p:nvPr>
        </p:nvSpPr>
        <p:spPr/>
        <p:txBody>
          <a:bodyPr/>
          <a:lstStyle/>
          <a:p>
            <a:fld id="{997006E5-C7AA-4492-BE99-3C3768669B0A}" type="slidenum">
              <a:rPr lang="en-US" smtClean="0"/>
              <a:t>43</a:t>
            </a:fld>
            <a:endParaRPr lang="en-US"/>
          </a:p>
        </p:txBody>
      </p:sp>
    </p:spTree>
    <p:extLst>
      <p:ext uri="{BB962C8B-B14F-4D97-AF65-F5344CB8AC3E}">
        <p14:creationId xmlns:p14="http://schemas.microsoft.com/office/powerpoint/2010/main" val="1283426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CEBF024B-63C9-2C3A-219C-26874D7CBFD0}"/>
                  </a:ext>
                </a:extLst>
              </p:cNvPr>
              <p:cNvSpPr>
                <a:spLocks noGrp="1"/>
              </p:cNvSpPr>
              <p:nvPr>
                <p:ph type="body" sz="quarter" idx="22"/>
              </p:nvPr>
            </p:nvSpPr>
            <p:spPr>
              <a:xfrm>
                <a:off x="365125" y="1100831"/>
                <a:ext cx="11460163" cy="4836125"/>
              </a:xfrm>
            </p:spPr>
            <p:txBody>
              <a:bodyPr/>
              <a:lstStyle/>
              <a:p>
                <a:pPr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In a general multiplicity problem involving m null hypotheses, the closed family is formed of </a:t>
                </a:r>
                <a14:m>
                  <m:oMath xmlns:m="http://schemas.openxmlformats.org/officeDocument/2006/math">
                    <m:sSup>
                      <m:sSupPr>
                        <m:ctrlPr>
                          <a:rPr lang="en-US" sz="2000" i="1" dirty="0" smtClean="0">
                            <a:latin typeface="Cambria Math" panose="02040503050406030204" pitchFamily="18" charset="0"/>
                            <a:cs typeface="Times New Roman" panose="02020603050405020304" pitchFamily="18" charset="0"/>
                          </a:rPr>
                        </m:ctrlPr>
                      </m:sSupPr>
                      <m:e>
                        <m:r>
                          <a:rPr lang="en-US" sz="2000" b="0" i="1" dirty="0" smtClean="0">
                            <a:latin typeface="Cambria Math" panose="02040503050406030204" pitchFamily="18" charset="0"/>
                            <a:cs typeface="Times New Roman" panose="02020603050405020304" pitchFamily="18" charset="0"/>
                          </a:rPr>
                          <m:t>2</m:t>
                        </m:r>
                      </m:e>
                      <m:sup>
                        <m:r>
                          <a:rPr lang="en-US" sz="2000" b="0" i="1" dirty="0" smtClean="0">
                            <a:latin typeface="Cambria Math" panose="02040503050406030204" pitchFamily="18" charset="0"/>
                            <a:cs typeface="Times New Roman" panose="02020603050405020304" pitchFamily="18" charset="0"/>
                          </a:rPr>
                          <m:t>𝑚</m:t>
                        </m:r>
                      </m:sup>
                    </m:sSup>
                  </m:oMath>
                </a14:m>
                <a:r>
                  <a:rPr lang="en-US" sz="2000" dirty="0">
                    <a:latin typeface="Times New Roman" panose="02020603050405020304" pitchFamily="18" charset="0"/>
                    <a:cs typeface="Times New Roman" panose="02020603050405020304" pitchFamily="18" charset="0"/>
                  </a:rPr>
                  <a:t> − 1 intersection hypotheses. In our example, the closed family will contain the following </a:t>
                </a:r>
                <a14:m>
                  <m:oMath xmlns:m="http://schemas.openxmlformats.org/officeDocument/2006/math">
                    <m:sSup>
                      <m:sSupPr>
                        <m:ctrlPr>
                          <a:rPr lang="en-US" sz="2000" i="1" dirty="0">
                            <a:latin typeface="Cambria Math" panose="02040503050406030204" pitchFamily="18" charset="0"/>
                            <a:cs typeface="Times New Roman" panose="02020603050405020304" pitchFamily="18" charset="0"/>
                          </a:rPr>
                        </m:ctrlPr>
                      </m:sSupPr>
                      <m:e>
                        <m:r>
                          <a:rPr lang="en-US" sz="2000" i="1" dirty="0">
                            <a:latin typeface="Cambria Math" panose="02040503050406030204" pitchFamily="18" charset="0"/>
                            <a:cs typeface="Times New Roman" panose="02020603050405020304" pitchFamily="18" charset="0"/>
                          </a:rPr>
                          <m:t>2</m:t>
                        </m:r>
                      </m:e>
                      <m:sup>
                        <m:r>
                          <a:rPr lang="en-US" sz="2000" b="0" i="1" dirty="0" smtClean="0">
                            <a:latin typeface="Cambria Math" panose="02040503050406030204" pitchFamily="18" charset="0"/>
                            <a:cs typeface="Times New Roman" panose="02020603050405020304" pitchFamily="18" charset="0"/>
                          </a:rPr>
                          <m:t>3</m:t>
                        </m:r>
                      </m:sup>
                    </m:sSup>
                  </m:oMath>
                </a14:m>
                <a:r>
                  <a:rPr lang="en-US" sz="2000" dirty="0">
                    <a:latin typeface="Times New Roman" panose="02020603050405020304" pitchFamily="18" charset="0"/>
                    <a:cs typeface="Times New Roman" panose="02020603050405020304" pitchFamily="18" charset="0"/>
                  </a:rPr>
                  <a:t> − 1 = 7 intersection hypotheses.</a:t>
                </a:r>
              </a:p>
            </p:txBody>
          </p:sp>
        </mc:Choice>
        <mc:Fallback xmlns="">
          <p:sp>
            <p:nvSpPr>
              <p:cNvPr id="2" name="Text Placeholder 1">
                <a:extLst>
                  <a:ext uri="{FF2B5EF4-FFF2-40B4-BE49-F238E27FC236}">
                    <a16:creationId xmlns:a16="http://schemas.microsoft.com/office/drawing/2014/main" id="{CEBF024B-63C9-2C3A-219C-26874D7CBFD0}"/>
                  </a:ext>
                </a:extLst>
              </p:cNvPr>
              <p:cNvSpPr>
                <a:spLocks noGrp="1" noRot="1" noChangeAspect="1" noMove="1" noResize="1" noEditPoints="1" noAdjustHandles="1" noChangeArrowheads="1" noChangeShapeType="1" noTextEdit="1"/>
              </p:cNvSpPr>
              <p:nvPr>
                <p:ph type="body" sz="quarter" idx="22"/>
              </p:nvPr>
            </p:nvSpPr>
            <p:spPr>
              <a:xfrm>
                <a:off x="365125" y="1100831"/>
                <a:ext cx="11460163" cy="4836125"/>
              </a:xfrm>
              <a:blipFill>
                <a:blip r:embed="rId2"/>
                <a:stretch>
                  <a:fillRect/>
                </a:stretch>
              </a:blipFill>
            </p:spPr>
            <p:txBody>
              <a:bodyPr/>
              <a:lstStyle/>
              <a:p>
                <a:r>
                  <a:rPr lang="en-US">
                    <a:noFill/>
                  </a:rPr>
                  <a:t> </a:t>
                </a:r>
              </a:p>
            </p:txBody>
          </p:sp>
        </mc:Fallback>
      </mc:AlternateContent>
      <p:sp>
        <p:nvSpPr>
          <p:cNvPr id="4" name="Title 3">
            <a:extLst>
              <a:ext uri="{FF2B5EF4-FFF2-40B4-BE49-F238E27FC236}">
                <a16:creationId xmlns:a16="http://schemas.microsoft.com/office/drawing/2014/main" id="{02415523-C660-60EE-F699-F29251395AB9}"/>
              </a:ext>
            </a:extLst>
          </p:cNvPr>
          <p:cNvSpPr>
            <a:spLocks noGrp="1"/>
          </p:cNvSpPr>
          <p:nvPr>
            <p:ph type="title"/>
          </p:nvPr>
        </p:nvSpPr>
        <p:spPr/>
        <p:txBody>
          <a:bodyPr/>
          <a:lstStyle/>
          <a:p>
            <a:r>
              <a:rPr lang="en-US" dirty="0"/>
              <a:t>Example using same case study</a:t>
            </a:r>
          </a:p>
        </p:txBody>
      </p:sp>
      <p:pic>
        <p:nvPicPr>
          <p:cNvPr id="6" name="Picture 5" descr="A table with numbers and symbols&#10;&#10;Description automatically generated">
            <a:extLst>
              <a:ext uri="{FF2B5EF4-FFF2-40B4-BE49-F238E27FC236}">
                <a16:creationId xmlns:a16="http://schemas.microsoft.com/office/drawing/2014/main" id="{457FE332-FDD7-1F6C-3336-F8A8837624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6417" y="3213717"/>
            <a:ext cx="5686726" cy="2345774"/>
          </a:xfrm>
          <a:prstGeom prst="rect">
            <a:avLst/>
          </a:prstGeom>
        </p:spPr>
      </p:pic>
      <p:pic>
        <p:nvPicPr>
          <p:cNvPr id="7" name="Picture 6" descr="A table with numbers and letters&#10;&#10;Description automatically generated">
            <a:extLst>
              <a:ext uri="{FF2B5EF4-FFF2-40B4-BE49-F238E27FC236}">
                <a16:creationId xmlns:a16="http://schemas.microsoft.com/office/drawing/2014/main" id="{9AF7161B-B874-63E4-99AD-4DC94E5CF2E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04718" y="2122227"/>
            <a:ext cx="3201424" cy="3725952"/>
          </a:xfrm>
          <a:prstGeom prst="rect">
            <a:avLst/>
          </a:prstGeom>
        </p:spPr>
      </p:pic>
      <p:sp>
        <p:nvSpPr>
          <p:cNvPr id="3" name="Slide Number Placeholder 2">
            <a:extLst>
              <a:ext uri="{FF2B5EF4-FFF2-40B4-BE49-F238E27FC236}">
                <a16:creationId xmlns:a16="http://schemas.microsoft.com/office/drawing/2014/main" id="{ADCDAE6B-3AE3-7F67-E137-E6AD624C8991}"/>
              </a:ext>
            </a:extLst>
          </p:cNvPr>
          <p:cNvSpPr>
            <a:spLocks noGrp="1"/>
          </p:cNvSpPr>
          <p:nvPr>
            <p:ph type="sldNum" sz="quarter" idx="21"/>
          </p:nvPr>
        </p:nvSpPr>
        <p:spPr/>
        <p:txBody>
          <a:bodyPr/>
          <a:lstStyle/>
          <a:p>
            <a:fld id="{997006E5-C7AA-4492-BE99-3C3768669B0A}" type="slidenum">
              <a:rPr lang="en-US" smtClean="0"/>
              <a:t>44</a:t>
            </a:fld>
            <a:endParaRPr lang="en-US"/>
          </a:p>
        </p:txBody>
      </p:sp>
    </p:spTree>
    <p:extLst>
      <p:ext uri="{BB962C8B-B14F-4D97-AF65-F5344CB8AC3E}">
        <p14:creationId xmlns:p14="http://schemas.microsoft.com/office/powerpoint/2010/main" val="2692852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9F8506B3-F08C-07E9-8D3C-E59FCD3096A3}"/>
                  </a:ext>
                </a:extLst>
              </p:cNvPr>
              <p:cNvSpPr>
                <a:spLocks noGrp="1"/>
              </p:cNvSpPr>
              <p:nvPr>
                <p:ph type="body" sz="quarter" idx="22"/>
              </p:nvPr>
            </p:nvSpPr>
            <p:spPr/>
            <p:txBody>
              <a:bodyPr/>
              <a:lstStyle/>
              <a:p>
                <a:pPr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The Hommel stepwise algorithm is a step-up procedure, and, as such, it starts by testing the hypotheses corresponding to the least significant p-value, i.e., </a:t>
                </a:r>
                <a14:m>
                  <m:oMath xmlns:m="http://schemas.openxmlformats.org/officeDocument/2006/math">
                    <m:sSub>
                      <m:sSubPr>
                        <m:ctrlPr>
                          <a:rPr lang="en-US" sz="2000" i="1" smtClean="0">
                            <a:latin typeface="Cambria Math" panose="02040503050406030204" pitchFamily="18" charset="0"/>
                          </a:rPr>
                        </m:ctrlPr>
                      </m:sSubPr>
                      <m:e>
                        <m:r>
                          <a:rPr lang="en-US" sz="2000" i="1">
                            <a:latin typeface="Cambria Math" panose="02040503050406030204" pitchFamily="18" charset="0"/>
                          </a:rPr>
                          <m:t>𝐻</m:t>
                        </m:r>
                      </m:e>
                      <m:sub>
                        <m:r>
                          <a:rPr lang="en-US" sz="2000" i="1">
                            <a:latin typeface="Cambria Math" panose="02040503050406030204" pitchFamily="18" charset="0"/>
                          </a:rPr>
                          <m:t>(</m:t>
                        </m:r>
                        <m:r>
                          <a:rPr lang="en-US" sz="2000" b="0" i="1" smtClean="0">
                            <a:latin typeface="Cambria Math" panose="02040503050406030204" pitchFamily="18" charset="0"/>
                          </a:rPr>
                          <m:t>𝑚</m:t>
                        </m:r>
                        <m:r>
                          <a:rPr lang="en-US" sz="2000" i="1">
                            <a:latin typeface="Cambria Math" panose="02040503050406030204" pitchFamily="18" charset="0"/>
                          </a:rPr>
                          <m:t>)</m:t>
                        </m:r>
                      </m:sub>
                    </m:sSub>
                  </m:oMath>
                </a14:m>
                <a:r>
                  <a:rPr lang="en-US" sz="2000" dirty="0">
                    <a:latin typeface="Times New Roman" panose="02020603050405020304" pitchFamily="18" charset="0"/>
                    <a:cs typeface="Times New Roman" panose="02020603050405020304" pitchFamily="18" charset="0"/>
                  </a:rPr>
                  <a:t> , in the following manner, </a:t>
                </a:r>
              </a:p>
              <a:p>
                <a:pPr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marL="514350" indent="-514350" algn="just">
                  <a:buFont typeface="+mj-lt"/>
                  <a:buAutoNum type="arabicPeriod"/>
                </a:pPr>
                <a:r>
                  <a:rPr lang="en-US" sz="2000" dirty="0">
                    <a:latin typeface="Times New Roman" panose="02020603050405020304" pitchFamily="18" charset="0"/>
                    <a:cs typeface="Times New Roman" panose="02020603050405020304" pitchFamily="18" charset="0"/>
                  </a:rPr>
                  <a:t>Accept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𝐻</m:t>
                        </m:r>
                      </m:e>
                      <m:sub>
                        <m:r>
                          <a:rPr lang="en-US" sz="2000" b="0" i="1" smtClean="0">
                            <a:latin typeface="Cambria Math" panose="02040503050406030204" pitchFamily="18" charset="0"/>
                          </a:rPr>
                          <m:t>(</m:t>
                        </m:r>
                        <m:r>
                          <a:rPr lang="en-US" sz="2000" b="0" i="1" smtClean="0">
                            <a:latin typeface="Cambria Math" panose="02040503050406030204" pitchFamily="18" charset="0"/>
                          </a:rPr>
                          <m:t>𝑚</m:t>
                        </m:r>
                        <m:r>
                          <a:rPr lang="en-US" sz="2000" b="0" i="1" smtClean="0">
                            <a:latin typeface="Cambria Math" panose="02040503050406030204" pitchFamily="18" charset="0"/>
                          </a:rPr>
                          <m:t>)</m:t>
                        </m:r>
                      </m:sub>
                    </m:sSub>
                  </m:oMath>
                </a14:m>
                <a:r>
                  <a:rPr lang="en-US" sz="2000" dirty="0">
                    <a:latin typeface="Times New Roman" panose="02020603050405020304" pitchFamily="18" charset="0"/>
                    <a:cs typeface="Times New Roman" panose="02020603050405020304" pitchFamily="18" charset="0"/>
                  </a:rPr>
                  <a:t> if </a:t>
                </a:r>
                <a14:m>
                  <m:oMath xmlns:m="http://schemas.openxmlformats.org/officeDocument/2006/math">
                    <m:sSub>
                      <m:sSubPr>
                        <m:ctrlPr>
                          <a:rPr lang="en-US" sz="2000" i="1">
                            <a:latin typeface="Cambria Math" panose="02040503050406030204" pitchFamily="18" charset="0"/>
                          </a:rPr>
                        </m:ctrlPr>
                      </m:sSubPr>
                      <m:e>
                        <m:r>
                          <a:rPr lang="en-US" sz="2000" b="0" i="1" smtClean="0">
                            <a:latin typeface="Cambria Math" panose="02040503050406030204" pitchFamily="18" charset="0"/>
                          </a:rPr>
                          <m:t>𝑝</m:t>
                        </m:r>
                      </m:e>
                      <m:sub>
                        <m:r>
                          <a:rPr lang="en-US" sz="2000" i="1">
                            <a:latin typeface="Cambria Math" panose="02040503050406030204" pitchFamily="18" charset="0"/>
                          </a:rPr>
                          <m:t>(</m:t>
                        </m:r>
                        <m:r>
                          <a:rPr lang="en-US" sz="2000" b="0" i="1" smtClean="0">
                            <a:latin typeface="Cambria Math" panose="02040503050406030204" pitchFamily="18" charset="0"/>
                          </a:rPr>
                          <m:t>𝑚</m:t>
                        </m:r>
                        <m:r>
                          <a:rPr lang="en-US" sz="2000" i="1">
                            <a:latin typeface="Cambria Math" panose="02040503050406030204" pitchFamily="18" charset="0"/>
                          </a:rPr>
                          <m:t>)</m:t>
                        </m:r>
                      </m:sub>
                    </m:sSub>
                  </m:oMath>
                </a14:m>
                <a:r>
                  <a:rPr lang="en-US" sz="2000" dirty="0">
                    <a:latin typeface="Times New Roman" panose="02020603050405020304" pitchFamily="18" charset="0"/>
                    <a:cs typeface="Times New Roman" panose="02020603050405020304" pitchFamily="18" charset="0"/>
                  </a:rPr>
                  <a:t> &gt; α. If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𝐻</m:t>
                        </m:r>
                      </m:e>
                      <m:sub>
                        <m:r>
                          <a:rPr lang="en-US" sz="2000" i="1">
                            <a:latin typeface="Cambria Math" panose="02040503050406030204" pitchFamily="18" charset="0"/>
                          </a:rPr>
                          <m:t>(</m:t>
                        </m:r>
                        <m:r>
                          <a:rPr lang="en-US" sz="2000" b="0" i="1" smtClean="0">
                            <a:latin typeface="Cambria Math" panose="02040503050406030204" pitchFamily="18" charset="0"/>
                          </a:rPr>
                          <m:t>𝑚</m:t>
                        </m:r>
                        <m:r>
                          <a:rPr lang="en-US" sz="2000" i="1">
                            <a:latin typeface="Cambria Math" panose="02040503050406030204" pitchFamily="18" charset="0"/>
                          </a:rPr>
                          <m:t>)</m:t>
                        </m:r>
                      </m:sub>
                    </m:sSub>
                  </m:oMath>
                </a14:m>
                <a:r>
                  <a:rPr lang="en-US" sz="2000" dirty="0">
                    <a:latin typeface="Times New Roman" panose="02020603050405020304" pitchFamily="18" charset="0"/>
                    <a:cs typeface="Times New Roman" panose="02020603050405020304" pitchFamily="18" charset="0"/>
                  </a:rPr>
                  <a:t> is accepted, proceed to Step 2. Otherwise, testing stops, and all hypotheses are rejected.</a:t>
                </a:r>
              </a:p>
              <a:p>
                <a:pPr marL="514350" indent="-514350" algn="just">
                  <a:buFont typeface="+mj-lt"/>
                  <a:buAutoNum type="arabicPeriod"/>
                </a:pPr>
                <a:endParaRPr lang="en-US" sz="2000" dirty="0">
                  <a:latin typeface="Times New Roman" panose="02020603050405020304" pitchFamily="18" charset="0"/>
                  <a:cs typeface="Times New Roman" panose="02020603050405020304" pitchFamily="18" charset="0"/>
                </a:endParaRPr>
              </a:p>
              <a:p>
                <a:pPr marL="514350" indent="-514350" algn="just">
                  <a:buFont typeface="+mj-lt"/>
                  <a:buAutoNum type="arabicPeriod"/>
                </a:pPr>
                <a:r>
                  <a:rPr lang="en-US" sz="2000" dirty="0">
                    <a:latin typeface="Times New Roman" panose="02020603050405020304" pitchFamily="18" charset="0"/>
                    <a:cs typeface="Times New Roman" panose="02020603050405020304" pitchFamily="18" charset="0"/>
                  </a:rPr>
                  <a:t>Steps i = 2, . . . , m − 1. Accept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𝐻</m:t>
                        </m:r>
                      </m:e>
                      <m:sub>
                        <m:r>
                          <a:rPr lang="en-US" sz="2000" b="0" i="1" smtClean="0">
                            <a:latin typeface="Cambria Math" panose="02040503050406030204" pitchFamily="18" charset="0"/>
                          </a:rPr>
                          <m:t>(</m:t>
                        </m:r>
                        <m:r>
                          <a:rPr lang="en-US" sz="2000" b="0" i="1" smtClean="0">
                            <a:latin typeface="Cambria Math" panose="02040503050406030204" pitchFamily="18" charset="0"/>
                          </a:rPr>
                          <m:t>𝑚</m:t>
                        </m:r>
                        <m:r>
                          <a:rPr lang="en-US" sz="2000" b="0" i="1" smtClean="0">
                            <a:latin typeface="Cambria Math" panose="02040503050406030204" pitchFamily="18" charset="0"/>
                          </a:rPr>
                          <m:t>−</m:t>
                        </m:r>
                        <m:r>
                          <a:rPr lang="en-US" sz="2000" b="0" i="1" smtClean="0">
                            <a:latin typeface="Cambria Math" panose="02040503050406030204" pitchFamily="18" charset="0"/>
                          </a:rPr>
                          <m:t>𝑖</m:t>
                        </m:r>
                        <m:r>
                          <a:rPr lang="en-US" sz="2000" b="0" i="1" smtClean="0">
                            <a:latin typeface="Cambria Math" panose="02040503050406030204" pitchFamily="18" charset="0"/>
                          </a:rPr>
                          <m:t>+1)</m:t>
                        </m:r>
                      </m:sub>
                    </m:sSub>
                  </m:oMath>
                </a14:m>
                <a:r>
                  <a:rPr lang="en-US" sz="2000" dirty="0">
                    <a:latin typeface="Times New Roman" panose="02020603050405020304" pitchFamily="18" charset="0"/>
                    <a:cs typeface="Times New Roman" panose="02020603050405020304" pitchFamily="18" charset="0"/>
                  </a:rPr>
                  <a:t> if </a:t>
                </a:r>
                <a14:m>
                  <m:oMath xmlns:m="http://schemas.openxmlformats.org/officeDocument/2006/math">
                    <m:sSub>
                      <m:sSubPr>
                        <m:ctrlPr>
                          <a:rPr lang="en-US" sz="2000" i="1">
                            <a:latin typeface="Cambria Math" panose="02040503050406030204" pitchFamily="18" charset="0"/>
                          </a:rPr>
                        </m:ctrlPr>
                      </m:sSubPr>
                      <m:e>
                        <m:r>
                          <a:rPr lang="en-US" sz="2000" b="0" i="1" smtClean="0">
                            <a:latin typeface="Cambria Math" panose="02040503050406030204" pitchFamily="18" charset="0"/>
                          </a:rPr>
                          <m:t>𝑝</m:t>
                        </m:r>
                      </m:e>
                      <m:sub>
                        <m:r>
                          <a:rPr lang="en-US" sz="2000" i="1">
                            <a:latin typeface="Cambria Math" panose="02040503050406030204" pitchFamily="18" charset="0"/>
                          </a:rPr>
                          <m:t>(</m:t>
                        </m:r>
                        <m:r>
                          <a:rPr lang="en-US" sz="2000" i="1">
                            <a:latin typeface="Cambria Math" panose="02040503050406030204" pitchFamily="18" charset="0"/>
                          </a:rPr>
                          <m:t>𝑚</m:t>
                        </m:r>
                        <m:r>
                          <a:rPr lang="en-US" sz="2000" b="0" i="1" smtClean="0">
                            <a:latin typeface="Cambria Math" panose="02040503050406030204" pitchFamily="18" charset="0"/>
                          </a:rPr>
                          <m:t>−</m:t>
                        </m:r>
                        <m:r>
                          <a:rPr lang="en-US" sz="2000" b="0" i="1" smtClean="0">
                            <a:latin typeface="Cambria Math" panose="02040503050406030204" pitchFamily="18" charset="0"/>
                          </a:rPr>
                          <m:t>𝑖</m:t>
                        </m:r>
                        <m:r>
                          <a:rPr lang="en-US" sz="2000" b="0" i="1" smtClean="0">
                            <a:latin typeface="Cambria Math" panose="02040503050406030204" pitchFamily="18" charset="0"/>
                          </a:rPr>
                          <m:t>+</m:t>
                        </m:r>
                        <m:r>
                          <a:rPr lang="en-US" sz="2000" b="0" i="1" smtClean="0">
                            <a:latin typeface="Cambria Math" panose="02040503050406030204" pitchFamily="18" charset="0"/>
                          </a:rPr>
                          <m:t>𝑗</m:t>
                        </m:r>
                        <m:r>
                          <a:rPr lang="en-US" sz="2000" i="1">
                            <a:latin typeface="Cambria Math" panose="02040503050406030204" pitchFamily="18" charset="0"/>
                          </a:rPr>
                          <m:t>)</m:t>
                        </m:r>
                      </m:sub>
                    </m:sSub>
                  </m:oMath>
                </a14:m>
                <a:r>
                  <a:rPr lang="en-US" sz="2000" dirty="0">
                    <a:latin typeface="Times New Roman" panose="02020603050405020304" pitchFamily="18" charset="0"/>
                    <a:cs typeface="Times New Roman" panose="02020603050405020304" pitchFamily="18" charset="0"/>
                  </a:rPr>
                  <a:t> &gt; jα/i for all j = 1, . . . , i. If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𝐻</m:t>
                        </m:r>
                      </m:e>
                      <m:sub>
                        <m:r>
                          <a:rPr lang="en-US" sz="2000" i="1">
                            <a:latin typeface="Cambria Math" panose="02040503050406030204" pitchFamily="18" charset="0"/>
                          </a:rPr>
                          <m:t>(</m:t>
                        </m:r>
                        <m:r>
                          <a:rPr lang="en-US" sz="2000" i="1">
                            <a:latin typeface="Cambria Math" panose="02040503050406030204" pitchFamily="18" charset="0"/>
                          </a:rPr>
                          <m:t>𝑚</m:t>
                        </m:r>
                        <m:r>
                          <a:rPr lang="en-US" sz="2000" b="0" i="1" smtClean="0">
                            <a:latin typeface="Cambria Math" panose="02040503050406030204" pitchFamily="18" charset="0"/>
                          </a:rPr>
                          <m:t>−</m:t>
                        </m:r>
                        <m:r>
                          <a:rPr lang="en-US" sz="2000" b="0" i="1" smtClean="0">
                            <a:latin typeface="Cambria Math" panose="02040503050406030204" pitchFamily="18" charset="0"/>
                          </a:rPr>
                          <m:t>𝑖</m:t>
                        </m:r>
                        <m:r>
                          <a:rPr lang="en-US" sz="2000" b="0" i="1" smtClean="0">
                            <a:latin typeface="Cambria Math" panose="02040503050406030204" pitchFamily="18" charset="0"/>
                          </a:rPr>
                          <m:t>+1)</m:t>
                        </m:r>
                      </m:sub>
                    </m:sSub>
                  </m:oMath>
                </a14:m>
                <a:r>
                  <a:rPr lang="en-US" sz="2000" dirty="0">
                    <a:latin typeface="Times New Roman" panose="02020603050405020304" pitchFamily="18" charset="0"/>
                    <a:cs typeface="Times New Roman" panose="02020603050405020304" pitchFamily="18" charset="0"/>
                  </a:rPr>
                  <a:t> is accepted, proceed to Step i + 1.   Otherwise,   reject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𝐻</m:t>
                        </m:r>
                      </m:e>
                      <m:sub>
                        <m:r>
                          <a:rPr lang="en-US" sz="2000" i="1">
                            <a:latin typeface="Cambria Math" panose="02040503050406030204" pitchFamily="18" charset="0"/>
                          </a:rPr>
                          <m:t>(</m:t>
                        </m:r>
                        <m:r>
                          <a:rPr lang="en-US" sz="2000" b="0" i="1" smtClean="0">
                            <a:latin typeface="Cambria Math" panose="02040503050406030204" pitchFamily="18" charset="0"/>
                          </a:rPr>
                          <m:t>𝑗</m:t>
                        </m:r>
                        <m:r>
                          <a:rPr lang="en-US" sz="2000" i="1">
                            <a:latin typeface="Cambria Math" panose="02040503050406030204" pitchFamily="18" charset="0"/>
                          </a:rPr>
                          <m:t>)</m:t>
                        </m:r>
                      </m:sub>
                    </m:sSub>
                  </m:oMath>
                </a14:m>
                <a:r>
                  <a:rPr lang="en-US" sz="2000" dirty="0">
                    <a:latin typeface="Times New Roman" panose="02020603050405020304" pitchFamily="18" charset="0"/>
                    <a:cs typeface="Times New Roman" panose="02020603050405020304" pitchFamily="18" charset="0"/>
                  </a:rPr>
                  <a:t> if </a:t>
                </a:r>
                <a14:m>
                  <m:oMath xmlns:m="http://schemas.openxmlformats.org/officeDocument/2006/math">
                    <m:sSub>
                      <m:sSubPr>
                        <m:ctrlPr>
                          <a:rPr lang="en-US" sz="2000" i="1">
                            <a:latin typeface="Cambria Math" panose="02040503050406030204" pitchFamily="18" charset="0"/>
                          </a:rPr>
                        </m:ctrlPr>
                      </m:sSubPr>
                      <m:e>
                        <m:r>
                          <a:rPr lang="en-US" sz="2000" b="0" i="1" smtClean="0">
                            <a:latin typeface="Cambria Math" panose="02040503050406030204" pitchFamily="18" charset="0"/>
                          </a:rPr>
                          <m:t>𝑝</m:t>
                        </m:r>
                      </m:e>
                      <m:sub>
                        <m:r>
                          <a:rPr lang="en-US" sz="2000" i="1">
                            <a:latin typeface="Cambria Math" panose="02040503050406030204" pitchFamily="18" charset="0"/>
                          </a:rPr>
                          <m:t>(</m:t>
                        </m:r>
                        <m:r>
                          <a:rPr lang="en-US" sz="2000" b="0" i="1" smtClean="0">
                            <a:latin typeface="Cambria Math" panose="02040503050406030204" pitchFamily="18" charset="0"/>
                          </a:rPr>
                          <m:t>𝑗</m:t>
                        </m:r>
                        <m:r>
                          <a:rPr lang="en-US" sz="2000" i="1">
                            <a:latin typeface="Cambria Math" panose="02040503050406030204" pitchFamily="18" charset="0"/>
                          </a:rPr>
                          <m:t>)</m:t>
                        </m:r>
                      </m:sub>
                    </m:sSub>
                  </m:oMath>
                </a14:m>
                <a:r>
                  <a:rPr lang="en-US" sz="2000" dirty="0">
                    <a:latin typeface="Times New Roman" panose="02020603050405020304" pitchFamily="18" charset="0"/>
                    <a:cs typeface="Times New Roman" panose="02020603050405020304" pitchFamily="18" charset="0"/>
                  </a:rPr>
                  <a:t> ≤ α/(i − 1), j = 1, . . . , m − i + 1 and stop testing.</a:t>
                </a:r>
              </a:p>
              <a:p>
                <a:pPr marL="514350" indent="-514350" algn="just">
                  <a:buFont typeface="+mj-lt"/>
                  <a:buAutoNum type="arabicPeriod"/>
                </a:pPr>
                <a:endParaRPr lang="en-US" sz="2000" dirty="0">
                  <a:latin typeface="Times New Roman" panose="02020603050405020304" pitchFamily="18" charset="0"/>
                  <a:cs typeface="Times New Roman" panose="02020603050405020304" pitchFamily="18" charset="0"/>
                </a:endParaRPr>
              </a:p>
              <a:p>
                <a:pPr marL="514350" indent="-514350" algn="just">
                  <a:buFont typeface="+mj-lt"/>
                  <a:buAutoNum type="arabicPeriod"/>
                </a:pPr>
                <a:r>
                  <a:rPr lang="en-US" sz="2000" dirty="0">
                    <a:latin typeface="Times New Roman" panose="02020603050405020304" pitchFamily="18" charset="0"/>
                    <a:cs typeface="Times New Roman" panose="02020603050405020304" pitchFamily="18" charset="0"/>
                  </a:rPr>
                  <a:t>Step m, Accept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𝐻</m:t>
                        </m:r>
                      </m:e>
                      <m:sub>
                        <m:r>
                          <a:rPr lang="en-US" sz="2000" i="1">
                            <a:latin typeface="Cambria Math" panose="02040503050406030204" pitchFamily="18" charset="0"/>
                          </a:rPr>
                          <m:t>(</m:t>
                        </m:r>
                        <m:r>
                          <a:rPr lang="en-US" sz="2000" b="0" i="1" smtClean="0">
                            <a:latin typeface="Cambria Math" panose="02040503050406030204" pitchFamily="18" charset="0"/>
                          </a:rPr>
                          <m:t>1</m:t>
                        </m:r>
                        <m:r>
                          <a:rPr lang="en-US" sz="2000" i="1">
                            <a:latin typeface="Cambria Math" panose="02040503050406030204" pitchFamily="18" charset="0"/>
                          </a:rPr>
                          <m:t>)</m:t>
                        </m:r>
                      </m:sub>
                    </m:sSub>
                  </m:oMath>
                </a14:m>
                <a:r>
                  <a:rPr lang="en-US" sz="2000" dirty="0">
                    <a:latin typeface="Times New Roman" panose="02020603050405020304" pitchFamily="18" charset="0"/>
                    <a:cs typeface="Times New Roman" panose="02020603050405020304" pitchFamily="18" charset="0"/>
                  </a:rPr>
                  <a:t> if </a:t>
                </a:r>
                <a14:m>
                  <m:oMath xmlns:m="http://schemas.openxmlformats.org/officeDocument/2006/math">
                    <m:sSub>
                      <m:sSubPr>
                        <m:ctrlPr>
                          <a:rPr lang="en-US" sz="2000" i="1">
                            <a:latin typeface="Cambria Math" panose="02040503050406030204" pitchFamily="18" charset="0"/>
                          </a:rPr>
                        </m:ctrlPr>
                      </m:sSubPr>
                      <m:e>
                        <m:r>
                          <a:rPr lang="en-US" sz="2000" b="0" i="1" smtClean="0">
                            <a:latin typeface="Cambria Math" panose="02040503050406030204" pitchFamily="18" charset="0"/>
                          </a:rPr>
                          <m:t>𝑝</m:t>
                        </m:r>
                      </m:e>
                      <m:sub>
                        <m:r>
                          <a:rPr lang="en-US" sz="2000" i="1">
                            <a:latin typeface="Cambria Math" panose="02040503050406030204" pitchFamily="18" charset="0"/>
                          </a:rPr>
                          <m:t>(</m:t>
                        </m:r>
                        <m:r>
                          <a:rPr lang="en-US" sz="2000" b="0" i="1" smtClean="0">
                            <a:latin typeface="Cambria Math" panose="02040503050406030204" pitchFamily="18" charset="0"/>
                          </a:rPr>
                          <m:t>𝑗</m:t>
                        </m:r>
                        <m:r>
                          <a:rPr lang="en-US" sz="2000" i="1">
                            <a:latin typeface="Cambria Math" panose="02040503050406030204" pitchFamily="18" charset="0"/>
                          </a:rPr>
                          <m:t>)</m:t>
                        </m:r>
                      </m:sub>
                    </m:sSub>
                  </m:oMath>
                </a14:m>
                <a:r>
                  <a:rPr lang="en-US" sz="2000" dirty="0">
                    <a:latin typeface="Times New Roman" panose="02020603050405020304" pitchFamily="18" charset="0"/>
                    <a:cs typeface="Times New Roman" panose="02020603050405020304" pitchFamily="18" charset="0"/>
                  </a:rPr>
                  <a:t> &gt; jα/m for all j = 1, . . . , m or </a:t>
                </a:r>
                <a14:m>
                  <m:oMath xmlns:m="http://schemas.openxmlformats.org/officeDocument/2006/math">
                    <m:sSub>
                      <m:sSubPr>
                        <m:ctrlPr>
                          <a:rPr lang="en-US" sz="2000" i="1">
                            <a:latin typeface="Cambria Math" panose="02040503050406030204" pitchFamily="18" charset="0"/>
                          </a:rPr>
                        </m:ctrlPr>
                      </m:sSubPr>
                      <m:e>
                        <m:r>
                          <a:rPr lang="en-US" sz="2000" b="0" i="1" smtClean="0">
                            <a:latin typeface="Cambria Math" panose="02040503050406030204" pitchFamily="18" charset="0"/>
                          </a:rPr>
                          <m:t>𝑝</m:t>
                        </m:r>
                      </m:e>
                      <m:sub>
                        <m:r>
                          <a:rPr lang="en-US" sz="2000" i="1">
                            <a:latin typeface="Cambria Math" panose="02040503050406030204" pitchFamily="18" charset="0"/>
                          </a:rPr>
                          <m:t>(</m:t>
                        </m:r>
                        <m:r>
                          <a:rPr lang="en-US" sz="2000" b="0" i="1" smtClean="0">
                            <a:latin typeface="Cambria Math" panose="02040503050406030204" pitchFamily="18" charset="0"/>
                          </a:rPr>
                          <m:t>1</m:t>
                        </m:r>
                        <m:r>
                          <a:rPr lang="en-US" sz="2000" i="1">
                            <a:latin typeface="Cambria Math" panose="02040503050406030204" pitchFamily="18" charset="0"/>
                          </a:rPr>
                          <m:t>)</m:t>
                        </m:r>
                      </m:sub>
                    </m:sSub>
                  </m:oMath>
                </a14:m>
                <a:r>
                  <a:rPr lang="en-US" sz="2000" dirty="0">
                    <a:latin typeface="Times New Roman" panose="02020603050405020304" pitchFamily="18" charset="0"/>
                    <a:cs typeface="Times New Roman" panose="02020603050405020304" pitchFamily="18" charset="0"/>
                  </a:rPr>
                  <a:t> &gt; α/(m − 1). Otherwise, reject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𝐻</m:t>
                        </m:r>
                      </m:e>
                      <m:sub>
                        <m:r>
                          <a:rPr lang="en-US" sz="2000" b="0" i="1" smtClean="0">
                            <a:latin typeface="Cambria Math" panose="02040503050406030204" pitchFamily="18" charset="0"/>
                          </a:rPr>
                          <m:t>(1)</m:t>
                        </m:r>
                      </m:sub>
                    </m:sSub>
                  </m:oMath>
                </a14:m>
                <a:r>
                  <a:rPr lang="en-US" sz="2000" dirty="0">
                    <a:latin typeface="Times New Roman" panose="02020603050405020304" pitchFamily="18" charset="0"/>
                    <a:cs typeface="Times New Roman" panose="02020603050405020304" pitchFamily="18" charset="0"/>
                  </a:rPr>
                  <a:t>.</a:t>
                </a:r>
              </a:p>
              <a:p>
                <a:pPr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p:txBody>
          </p:sp>
        </mc:Choice>
        <mc:Fallback xmlns="">
          <p:sp>
            <p:nvSpPr>
              <p:cNvPr id="2" name="Text Placeholder 1">
                <a:extLst>
                  <a:ext uri="{FF2B5EF4-FFF2-40B4-BE49-F238E27FC236}">
                    <a16:creationId xmlns:a16="http://schemas.microsoft.com/office/drawing/2014/main" id="{9F8506B3-F08C-07E9-8D3C-E59FCD3096A3}"/>
                  </a:ext>
                </a:extLst>
              </p:cNvPr>
              <p:cNvSpPr>
                <a:spLocks noGrp="1" noRot="1" noChangeAspect="1" noMove="1" noResize="1" noEditPoints="1" noAdjustHandles="1" noChangeArrowheads="1" noChangeShapeType="1" noTextEdit="1"/>
              </p:cNvSpPr>
              <p:nvPr>
                <p:ph type="body" sz="quarter" idx="22"/>
              </p:nvPr>
            </p:nvSpPr>
            <p:spPr>
              <a:blipFill>
                <a:blip r:embed="rId2"/>
                <a:stretch>
                  <a:fillRect/>
                </a:stretch>
              </a:blipFill>
            </p:spPr>
            <p:txBody>
              <a:bodyPr/>
              <a:lstStyle/>
              <a:p>
                <a:r>
                  <a:rPr lang="en-US">
                    <a:noFill/>
                  </a:rPr>
                  <a:t> </a:t>
                </a:r>
              </a:p>
            </p:txBody>
          </p:sp>
        </mc:Fallback>
      </mc:AlternateContent>
      <p:sp>
        <p:nvSpPr>
          <p:cNvPr id="4" name="Title 3">
            <a:extLst>
              <a:ext uri="{FF2B5EF4-FFF2-40B4-BE49-F238E27FC236}">
                <a16:creationId xmlns:a16="http://schemas.microsoft.com/office/drawing/2014/main" id="{720BD9D0-4AD2-A8AD-54A5-E79C85B37CAF}"/>
              </a:ext>
            </a:extLst>
          </p:cNvPr>
          <p:cNvSpPr>
            <a:spLocks noGrp="1"/>
          </p:cNvSpPr>
          <p:nvPr>
            <p:ph type="title"/>
          </p:nvPr>
        </p:nvSpPr>
        <p:spPr/>
        <p:txBody>
          <a:bodyPr/>
          <a:lstStyle/>
          <a:p>
            <a:r>
              <a:rPr lang="en-US" dirty="0"/>
              <a:t>Hommel Step-up Procedure</a:t>
            </a:r>
          </a:p>
        </p:txBody>
      </p:sp>
      <p:sp>
        <p:nvSpPr>
          <p:cNvPr id="3" name="Slide Number Placeholder 2">
            <a:extLst>
              <a:ext uri="{FF2B5EF4-FFF2-40B4-BE49-F238E27FC236}">
                <a16:creationId xmlns:a16="http://schemas.microsoft.com/office/drawing/2014/main" id="{718AED68-F4BB-B083-409C-75B11C104681}"/>
              </a:ext>
            </a:extLst>
          </p:cNvPr>
          <p:cNvSpPr>
            <a:spLocks noGrp="1"/>
          </p:cNvSpPr>
          <p:nvPr>
            <p:ph type="sldNum" sz="quarter" idx="21"/>
          </p:nvPr>
        </p:nvSpPr>
        <p:spPr/>
        <p:txBody>
          <a:bodyPr/>
          <a:lstStyle/>
          <a:p>
            <a:fld id="{997006E5-C7AA-4492-BE99-3C3768669B0A}" type="slidenum">
              <a:rPr lang="en-US" smtClean="0"/>
              <a:t>45</a:t>
            </a:fld>
            <a:endParaRPr lang="en-US"/>
          </a:p>
        </p:txBody>
      </p:sp>
    </p:spTree>
    <p:extLst>
      <p:ext uri="{BB962C8B-B14F-4D97-AF65-F5344CB8AC3E}">
        <p14:creationId xmlns:p14="http://schemas.microsoft.com/office/powerpoint/2010/main" val="26183515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5F4BDC3C-5BDD-A3F4-95C0-BCE3A4773F2D}"/>
                  </a:ext>
                </a:extLst>
              </p:cNvPr>
              <p:cNvSpPr>
                <a:spLocks noGrp="1"/>
              </p:cNvSpPr>
              <p:nvPr>
                <p:ph type="body" sz="quarter" idx="22"/>
              </p:nvPr>
            </p:nvSpPr>
            <p:spPr>
              <a:xfrm>
                <a:off x="736847" y="1340528"/>
                <a:ext cx="10821879" cy="4455434"/>
              </a:xfrm>
            </p:spPr>
            <p:txBody>
              <a:bodyPr/>
              <a:lstStyle/>
              <a:p>
                <a:pPr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The Hochberg procedure is virtually identical to the Holm procedure except for the order in which the null hypotheses are tested.</a:t>
                </a:r>
              </a:p>
              <a:p>
                <a:pPr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The Hochberg procedure examines the ordered p-values </a:t>
                </a:r>
                <a14:m>
                  <m:oMath xmlns:m="http://schemas.openxmlformats.org/officeDocument/2006/math">
                    <m:sSub>
                      <m:sSubPr>
                        <m:ctrlPr>
                          <a:rPr lang="en-US" sz="2000" i="1">
                            <a:latin typeface="Cambria Math" panose="02040503050406030204" pitchFamily="18" charset="0"/>
                          </a:rPr>
                        </m:ctrlPr>
                      </m:sSubPr>
                      <m:e>
                        <m:r>
                          <a:rPr lang="en-US" sz="2000" b="0" i="1">
                            <a:latin typeface="Cambria Math" panose="02040503050406030204" pitchFamily="18" charset="0"/>
                          </a:rPr>
                          <m:t>𝑝</m:t>
                        </m:r>
                      </m:e>
                      <m:sub>
                        <m:r>
                          <a:rPr lang="en-US" sz="2000" b="0" i="1">
                            <a:latin typeface="Cambria Math" panose="02040503050406030204" pitchFamily="18" charset="0"/>
                          </a:rPr>
                          <m:t>(1)</m:t>
                        </m:r>
                      </m:sub>
                    </m:sSub>
                  </m:oMath>
                </a14:m>
                <a:r>
                  <a:rPr lang="en-US" sz="2000" dirty="0">
                    <a:latin typeface="Times New Roman" panose="02020603050405020304" pitchFamily="18" charset="0"/>
                    <a:cs typeface="Times New Roman" panose="02020603050405020304" pitchFamily="18" charset="0"/>
                  </a:rPr>
                  <a:t>, . . . , </a:t>
                </a:r>
                <a14:m>
                  <m:oMath xmlns:m="http://schemas.openxmlformats.org/officeDocument/2006/math">
                    <m:sSub>
                      <m:sSubPr>
                        <m:ctrlPr>
                          <a:rPr lang="en-US" sz="2000" i="1">
                            <a:latin typeface="Cambria Math" panose="02040503050406030204" pitchFamily="18" charset="0"/>
                          </a:rPr>
                        </m:ctrlPr>
                      </m:sSubPr>
                      <m:e>
                        <m:r>
                          <a:rPr lang="en-US" sz="2000" b="0" i="1">
                            <a:latin typeface="Cambria Math" panose="02040503050406030204" pitchFamily="18" charset="0"/>
                          </a:rPr>
                          <m:t>𝑝</m:t>
                        </m:r>
                      </m:e>
                      <m:sub>
                        <m:r>
                          <a:rPr lang="en-US" sz="2000" i="1">
                            <a:latin typeface="Cambria Math" panose="02040503050406030204" pitchFamily="18" charset="0"/>
                          </a:rPr>
                          <m:t>(</m:t>
                        </m:r>
                        <m:r>
                          <a:rPr lang="en-US" sz="2000" b="0" i="1">
                            <a:latin typeface="Cambria Math" panose="02040503050406030204" pitchFamily="18" charset="0"/>
                          </a:rPr>
                          <m:t>𝑚</m:t>
                        </m:r>
                        <m:r>
                          <a:rPr lang="en-US" sz="2000" i="1">
                            <a:latin typeface="Cambria Math" panose="02040503050406030204" pitchFamily="18" charset="0"/>
                          </a:rPr>
                          <m:t>)</m:t>
                        </m:r>
                      </m:sub>
                    </m:sSub>
                  </m:oMath>
                </a14:m>
                <a:r>
                  <a:rPr lang="en-US" sz="2000" dirty="0">
                    <a:latin typeface="Times New Roman" panose="02020603050405020304" pitchFamily="18" charset="0"/>
                    <a:cs typeface="Times New Roman" panose="02020603050405020304" pitchFamily="18" charset="0"/>
                  </a:rPr>
                  <a:t> starting with the largest one and thus falls in the class of step-up procedures. The detailed testing algorithm is as follows,</a:t>
                </a:r>
              </a:p>
              <a:p>
                <a:pPr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marL="514350" indent="-514350" algn="just">
                  <a:buFont typeface="+mj-lt"/>
                  <a:buAutoNum type="arabicPeriod"/>
                </a:pPr>
                <a:r>
                  <a:rPr lang="en-US" sz="2000" dirty="0">
                    <a:latin typeface="Times New Roman" panose="02020603050405020304" pitchFamily="18" charset="0"/>
                    <a:cs typeface="Times New Roman" panose="02020603050405020304" pitchFamily="18" charset="0"/>
                  </a:rPr>
                  <a:t>Accept </a:t>
                </a:r>
                <a14:m>
                  <m:oMath xmlns:m="http://schemas.openxmlformats.org/officeDocument/2006/math">
                    <m:sSub>
                      <m:sSubPr>
                        <m:ctrlPr>
                          <a:rPr lang="en-US" sz="2000" i="1">
                            <a:latin typeface="Cambria Math" panose="02040503050406030204" pitchFamily="18" charset="0"/>
                          </a:rPr>
                        </m:ctrlPr>
                      </m:sSubPr>
                      <m:e>
                        <m:r>
                          <a:rPr lang="en-US" sz="2000" b="0" i="1">
                            <a:latin typeface="Cambria Math" panose="02040503050406030204" pitchFamily="18" charset="0"/>
                          </a:rPr>
                          <m:t>𝐻</m:t>
                        </m:r>
                      </m:e>
                      <m:sub>
                        <m:r>
                          <a:rPr lang="en-US" sz="2000" b="0" i="1">
                            <a:latin typeface="Cambria Math" panose="02040503050406030204" pitchFamily="18" charset="0"/>
                          </a:rPr>
                          <m:t>(</m:t>
                        </m:r>
                        <m:r>
                          <a:rPr lang="en-US" sz="2000" b="0" i="1">
                            <a:latin typeface="Cambria Math" panose="02040503050406030204" pitchFamily="18" charset="0"/>
                          </a:rPr>
                          <m:t>𝑚</m:t>
                        </m:r>
                        <m:r>
                          <a:rPr lang="en-US" sz="2000" b="0" i="1">
                            <a:latin typeface="Cambria Math" panose="02040503050406030204" pitchFamily="18" charset="0"/>
                          </a:rPr>
                          <m:t>)</m:t>
                        </m:r>
                      </m:sub>
                    </m:sSub>
                  </m:oMath>
                </a14:m>
                <a:r>
                  <a:rPr lang="en-US" sz="2000" dirty="0">
                    <a:latin typeface="Times New Roman" panose="02020603050405020304" pitchFamily="18" charset="0"/>
                    <a:cs typeface="Times New Roman" panose="02020603050405020304" pitchFamily="18" charset="0"/>
                  </a:rPr>
                  <a:t> if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𝑝</m:t>
                        </m:r>
                      </m:e>
                      <m:sub>
                        <m:r>
                          <a:rPr lang="en-US" sz="2000" i="1">
                            <a:latin typeface="Cambria Math" panose="02040503050406030204" pitchFamily="18" charset="0"/>
                          </a:rPr>
                          <m:t>(</m:t>
                        </m:r>
                        <m:r>
                          <a:rPr lang="en-US" sz="2000" b="0" i="1">
                            <a:latin typeface="Cambria Math" panose="02040503050406030204" pitchFamily="18" charset="0"/>
                          </a:rPr>
                          <m:t>𝑚</m:t>
                        </m:r>
                        <m:r>
                          <a:rPr lang="en-US" sz="2000" i="1">
                            <a:latin typeface="Cambria Math" panose="02040503050406030204" pitchFamily="18" charset="0"/>
                          </a:rPr>
                          <m:t>)</m:t>
                        </m:r>
                      </m:sub>
                    </m:sSub>
                    <m:r>
                      <a:rPr lang="en-US" sz="2000" i="1">
                        <a:latin typeface="Cambria Math" panose="02040503050406030204" pitchFamily="18" charset="0"/>
                      </a:rPr>
                      <m:t> </m:t>
                    </m:r>
                  </m:oMath>
                </a14:m>
                <a:r>
                  <a:rPr lang="en-US" sz="2000" dirty="0">
                    <a:latin typeface="Times New Roman" panose="02020603050405020304" pitchFamily="18" charset="0"/>
                    <a:cs typeface="Times New Roman" panose="02020603050405020304" pitchFamily="18" charset="0"/>
                  </a:rPr>
                  <a:t>&gt; α. If </a:t>
                </a:r>
                <a14:m>
                  <m:oMath xmlns:m="http://schemas.openxmlformats.org/officeDocument/2006/math">
                    <m:sSub>
                      <m:sSubPr>
                        <m:ctrlPr>
                          <a:rPr lang="en-US" sz="2000" i="1">
                            <a:latin typeface="Cambria Math" panose="02040503050406030204" pitchFamily="18" charset="0"/>
                          </a:rPr>
                        </m:ctrlPr>
                      </m:sSubPr>
                      <m:e>
                        <m:r>
                          <a:rPr lang="en-US" sz="2000" b="0" i="1">
                            <a:latin typeface="Cambria Math" panose="02040503050406030204" pitchFamily="18" charset="0"/>
                          </a:rPr>
                          <m:t>𝐻</m:t>
                        </m:r>
                      </m:e>
                      <m:sub>
                        <m:r>
                          <a:rPr lang="en-US" sz="2000" i="1">
                            <a:latin typeface="Cambria Math" panose="02040503050406030204" pitchFamily="18" charset="0"/>
                          </a:rPr>
                          <m:t>(</m:t>
                        </m:r>
                        <m:r>
                          <a:rPr lang="en-US" sz="2000" b="0" i="1">
                            <a:latin typeface="Cambria Math" panose="02040503050406030204" pitchFamily="18" charset="0"/>
                          </a:rPr>
                          <m:t>𝑚</m:t>
                        </m:r>
                        <m:r>
                          <a:rPr lang="en-US" sz="2000" i="1">
                            <a:latin typeface="Cambria Math" panose="02040503050406030204" pitchFamily="18" charset="0"/>
                          </a:rPr>
                          <m:t>)</m:t>
                        </m:r>
                      </m:sub>
                    </m:sSub>
                    <m:r>
                      <a:rPr lang="en-US" sz="2000" i="1">
                        <a:latin typeface="Cambria Math" panose="02040503050406030204" pitchFamily="18" charset="0"/>
                      </a:rPr>
                      <m:t> </m:t>
                    </m:r>
                  </m:oMath>
                </a14:m>
                <a:r>
                  <a:rPr lang="en-US" sz="2000" dirty="0">
                    <a:latin typeface="Times New Roman" panose="02020603050405020304" pitchFamily="18" charset="0"/>
                    <a:cs typeface="Times New Roman" panose="02020603050405020304" pitchFamily="18" charset="0"/>
                  </a:rPr>
                  <a:t>is accepted, proceed to Step 2; otherwise, testing stops, and all hypotheses are rejected.</a:t>
                </a:r>
              </a:p>
              <a:p>
                <a:pPr marL="514350" indent="-514350" algn="just">
                  <a:buFont typeface="+mj-lt"/>
                  <a:buAutoNum type="arabicPeriod"/>
                </a:pPr>
                <a:r>
                  <a:rPr lang="en-US" sz="2000" dirty="0">
                    <a:latin typeface="Times New Roman" panose="02020603050405020304" pitchFamily="18" charset="0"/>
                    <a:cs typeface="Times New Roman" panose="02020603050405020304" pitchFamily="18" charset="0"/>
                  </a:rPr>
                  <a:t>Steps i = 2, . . . , m−1. Accept </a:t>
                </a:r>
                <a14:m>
                  <m:oMath xmlns:m="http://schemas.openxmlformats.org/officeDocument/2006/math">
                    <m:sSub>
                      <m:sSubPr>
                        <m:ctrlPr>
                          <a:rPr lang="en-US" sz="2000" i="1">
                            <a:latin typeface="Cambria Math" panose="02040503050406030204" pitchFamily="18" charset="0"/>
                          </a:rPr>
                        </m:ctrlPr>
                      </m:sSubPr>
                      <m:e>
                        <m:r>
                          <a:rPr lang="en-US" sz="2000" b="0" i="1">
                            <a:latin typeface="Cambria Math" panose="02040503050406030204" pitchFamily="18" charset="0"/>
                          </a:rPr>
                          <m:t>𝐻</m:t>
                        </m:r>
                      </m:e>
                      <m:sub>
                        <m:r>
                          <a:rPr lang="en-US" sz="2000" i="1">
                            <a:latin typeface="Cambria Math" panose="02040503050406030204" pitchFamily="18" charset="0"/>
                          </a:rPr>
                          <m:t>(</m:t>
                        </m:r>
                        <m:r>
                          <a:rPr lang="en-US" sz="2000" b="0" i="1">
                            <a:latin typeface="Cambria Math" panose="02040503050406030204" pitchFamily="18" charset="0"/>
                          </a:rPr>
                          <m:t>𝑚</m:t>
                        </m:r>
                        <m:r>
                          <a:rPr lang="en-US" sz="2000" b="0" i="1">
                            <a:latin typeface="Cambria Math" panose="02040503050406030204" pitchFamily="18" charset="0"/>
                          </a:rPr>
                          <m:t>−</m:t>
                        </m:r>
                        <m:r>
                          <a:rPr lang="en-US" sz="2000" b="0" i="1">
                            <a:latin typeface="Cambria Math" panose="02040503050406030204" pitchFamily="18" charset="0"/>
                          </a:rPr>
                          <m:t>𝑖</m:t>
                        </m:r>
                        <m:r>
                          <a:rPr lang="en-US" sz="2000" b="0" i="1">
                            <a:latin typeface="Cambria Math" panose="02040503050406030204" pitchFamily="18" charset="0"/>
                          </a:rPr>
                          <m:t>+1)</m:t>
                        </m:r>
                      </m:sub>
                    </m:sSub>
                  </m:oMath>
                </a14:m>
                <a:r>
                  <a:rPr lang="en-US" sz="2000" dirty="0">
                    <a:latin typeface="Times New Roman" panose="02020603050405020304" pitchFamily="18" charset="0"/>
                    <a:cs typeface="Times New Roman" panose="02020603050405020304" pitchFamily="18" charset="0"/>
                  </a:rPr>
                  <a:t> if </a:t>
                </a:r>
                <a14:m>
                  <m:oMath xmlns:m="http://schemas.openxmlformats.org/officeDocument/2006/math">
                    <m:sSub>
                      <m:sSubPr>
                        <m:ctrlPr>
                          <a:rPr lang="en-US" sz="2000" i="1">
                            <a:latin typeface="Cambria Math" panose="02040503050406030204" pitchFamily="18" charset="0"/>
                          </a:rPr>
                        </m:ctrlPr>
                      </m:sSubPr>
                      <m:e>
                        <m:r>
                          <a:rPr lang="en-US" sz="2000" b="0" i="1">
                            <a:latin typeface="Cambria Math" panose="02040503050406030204" pitchFamily="18" charset="0"/>
                          </a:rPr>
                          <m:t>𝑝</m:t>
                        </m:r>
                      </m:e>
                      <m:sub>
                        <m:r>
                          <a:rPr lang="en-US" sz="2000" i="1">
                            <a:latin typeface="Cambria Math" panose="02040503050406030204" pitchFamily="18" charset="0"/>
                          </a:rPr>
                          <m:t>(</m:t>
                        </m:r>
                        <m:r>
                          <a:rPr lang="en-US" sz="2000" i="1">
                            <a:latin typeface="Cambria Math" panose="02040503050406030204" pitchFamily="18" charset="0"/>
                          </a:rPr>
                          <m:t>𝑚</m:t>
                        </m:r>
                        <m:r>
                          <a:rPr lang="en-US" sz="2000" b="0" i="1">
                            <a:latin typeface="Cambria Math" panose="02040503050406030204" pitchFamily="18" charset="0"/>
                          </a:rPr>
                          <m:t>−</m:t>
                        </m:r>
                        <m:r>
                          <a:rPr lang="en-US" sz="2000" b="0" i="1">
                            <a:latin typeface="Cambria Math" panose="02040503050406030204" pitchFamily="18" charset="0"/>
                          </a:rPr>
                          <m:t>𝑖</m:t>
                        </m:r>
                        <m:r>
                          <a:rPr lang="en-US" sz="2000" b="0" i="1">
                            <a:latin typeface="Cambria Math" panose="02040503050406030204" pitchFamily="18" charset="0"/>
                          </a:rPr>
                          <m:t>+1)</m:t>
                        </m:r>
                      </m:sub>
                    </m:sSub>
                  </m:oMath>
                </a14:m>
                <a:r>
                  <a:rPr lang="en-US" sz="2000" dirty="0">
                    <a:latin typeface="Times New Roman" panose="02020603050405020304" pitchFamily="18" charset="0"/>
                    <a:cs typeface="Times New Roman" panose="02020603050405020304" pitchFamily="18" charset="0"/>
                  </a:rPr>
                  <a:t> &gt; α/i. If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𝐻</m:t>
                        </m:r>
                      </m:e>
                      <m:sub>
                        <m:r>
                          <a:rPr lang="en-US" sz="2000" i="1">
                            <a:latin typeface="Cambria Math" panose="02040503050406030204" pitchFamily="18" charset="0"/>
                          </a:rPr>
                          <m:t>(</m:t>
                        </m:r>
                        <m:r>
                          <a:rPr lang="en-US" sz="2000" i="1">
                            <a:latin typeface="Cambria Math" panose="02040503050406030204" pitchFamily="18" charset="0"/>
                          </a:rPr>
                          <m:t>𝑚</m:t>
                        </m:r>
                        <m:r>
                          <a:rPr lang="en-US" sz="2000" b="0" i="1">
                            <a:latin typeface="Cambria Math" panose="02040503050406030204" pitchFamily="18" charset="0"/>
                          </a:rPr>
                          <m:t>−</m:t>
                        </m:r>
                        <m:r>
                          <a:rPr lang="en-US" sz="2000" b="0" i="1">
                            <a:latin typeface="Cambria Math" panose="02040503050406030204" pitchFamily="18" charset="0"/>
                          </a:rPr>
                          <m:t>𝑖</m:t>
                        </m:r>
                        <m:r>
                          <a:rPr lang="en-US" sz="2000" b="0" i="1">
                            <a:latin typeface="Cambria Math" panose="02040503050406030204" pitchFamily="18" charset="0"/>
                          </a:rPr>
                          <m:t>+1)</m:t>
                        </m:r>
                      </m:sub>
                    </m:sSub>
                  </m:oMath>
                </a14:m>
                <a:r>
                  <a:rPr lang="en-US" sz="2000" dirty="0">
                    <a:latin typeface="Times New Roman" panose="02020603050405020304" pitchFamily="18" charset="0"/>
                    <a:cs typeface="Times New Roman" panose="02020603050405020304" pitchFamily="18" charset="0"/>
                  </a:rPr>
                  <a:t> is accepted, proceed to </a:t>
                </a:r>
                <a:br>
                  <a:rPr lang="en-US" sz="20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step i + 1; otherwise, testing stops, and the remaining hypotheses are rejected.</a:t>
                </a:r>
              </a:p>
              <a:p>
                <a:pPr marL="514350" indent="-514350" algn="just">
                  <a:buFont typeface="+mj-lt"/>
                  <a:buAutoNum type="arabicPeriod"/>
                </a:pPr>
                <a:r>
                  <a:rPr lang="en-US" sz="2000" dirty="0">
                    <a:latin typeface="Times New Roman" panose="02020603050405020304" pitchFamily="18" charset="0"/>
                    <a:cs typeface="Times New Roman" panose="02020603050405020304" pitchFamily="18" charset="0"/>
                  </a:rPr>
                  <a:t>Step m. Reject </a:t>
                </a:r>
                <a14:m>
                  <m:oMath xmlns:m="http://schemas.openxmlformats.org/officeDocument/2006/math">
                    <m:sSub>
                      <m:sSubPr>
                        <m:ctrlPr>
                          <a:rPr lang="en-US" sz="2000" i="1" smtClean="0">
                            <a:latin typeface="Cambria Math" panose="02040503050406030204" pitchFamily="18" charset="0"/>
                          </a:rPr>
                        </m:ctrlPr>
                      </m:sSubPr>
                      <m:e>
                        <m:r>
                          <a:rPr lang="en-US" sz="2000" b="0" i="1">
                            <a:latin typeface="Cambria Math" panose="02040503050406030204" pitchFamily="18" charset="0"/>
                          </a:rPr>
                          <m:t>𝐻</m:t>
                        </m:r>
                      </m:e>
                      <m:sub>
                        <m:r>
                          <a:rPr lang="en-US" sz="2000" b="0" i="1">
                            <a:latin typeface="Cambria Math" panose="02040503050406030204" pitchFamily="18" charset="0"/>
                          </a:rPr>
                          <m:t>(</m:t>
                        </m:r>
                        <m:r>
                          <a:rPr lang="en-US" sz="2000" b="0" i="1" smtClean="0">
                            <a:latin typeface="Cambria Math" panose="02040503050406030204" pitchFamily="18" charset="0"/>
                          </a:rPr>
                          <m:t>1</m:t>
                        </m:r>
                        <m:r>
                          <a:rPr lang="en-US" sz="2000" b="0" i="1">
                            <a:latin typeface="Cambria Math" panose="02040503050406030204" pitchFamily="18" charset="0"/>
                          </a:rPr>
                          <m:t>)</m:t>
                        </m:r>
                      </m:sub>
                    </m:sSub>
                  </m:oMath>
                </a14:m>
                <a:r>
                  <a:rPr lang="en-US" sz="2000" dirty="0">
                    <a:latin typeface="Times New Roman" panose="02020603050405020304" pitchFamily="18" charset="0"/>
                    <a:cs typeface="Times New Roman" panose="02020603050405020304" pitchFamily="18" charset="0"/>
                  </a:rPr>
                  <a:t> if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𝑝</m:t>
                        </m:r>
                      </m:e>
                      <m:sub>
                        <m:r>
                          <a:rPr lang="en-US" sz="2000" i="1">
                            <a:latin typeface="Cambria Math" panose="02040503050406030204" pitchFamily="18" charset="0"/>
                          </a:rPr>
                          <m:t>(</m:t>
                        </m:r>
                        <m:r>
                          <a:rPr lang="en-US" sz="2000" b="0" i="1" smtClean="0">
                            <a:latin typeface="Cambria Math" panose="02040503050406030204" pitchFamily="18" charset="0"/>
                          </a:rPr>
                          <m:t>1</m:t>
                        </m:r>
                        <m:r>
                          <a:rPr lang="en-US" sz="2000" i="1">
                            <a:latin typeface="Cambria Math" panose="02040503050406030204" pitchFamily="18" charset="0"/>
                          </a:rPr>
                          <m:t>)</m:t>
                        </m:r>
                      </m:sub>
                    </m:sSub>
                  </m:oMath>
                </a14:m>
                <a:r>
                  <a:rPr lang="en-US" sz="2000" dirty="0">
                    <a:latin typeface="Times New Roman" panose="02020603050405020304" pitchFamily="18" charset="0"/>
                    <a:cs typeface="Times New Roman" panose="02020603050405020304" pitchFamily="18" charset="0"/>
                  </a:rPr>
                  <a:t> ≤ α/m.</a:t>
                </a:r>
              </a:p>
            </p:txBody>
          </p:sp>
        </mc:Choice>
        <mc:Fallback xmlns="">
          <p:sp>
            <p:nvSpPr>
              <p:cNvPr id="2" name="Text Placeholder 1">
                <a:extLst>
                  <a:ext uri="{FF2B5EF4-FFF2-40B4-BE49-F238E27FC236}">
                    <a16:creationId xmlns:a16="http://schemas.microsoft.com/office/drawing/2014/main" id="{5F4BDC3C-5BDD-A3F4-95C0-BCE3A4773F2D}"/>
                  </a:ext>
                </a:extLst>
              </p:cNvPr>
              <p:cNvSpPr>
                <a:spLocks noGrp="1" noRot="1" noChangeAspect="1" noMove="1" noResize="1" noEditPoints="1" noAdjustHandles="1" noChangeArrowheads="1" noChangeShapeType="1" noTextEdit="1"/>
              </p:cNvSpPr>
              <p:nvPr>
                <p:ph type="body" sz="quarter" idx="22"/>
              </p:nvPr>
            </p:nvSpPr>
            <p:spPr>
              <a:xfrm>
                <a:off x="736847" y="1340528"/>
                <a:ext cx="10821879" cy="4455434"/>
              </a:xfrm>
              <a:blipFill>
                <a:blip r:embed="rId2"/>
                <a:stretch>
                  <a:fillRect/>
                </a:stretch>
              </a:blipFill>
            </p:spPr>
            <p:txBody>
              <a:bodyPr/>
              <a:lstStyle/>
              <a:p>
                <a:r>
                  <a:rPr lang="en-US">
                    <a:noFill/>
                  </a:rPr>
                  <a:t> </a:t>
                </a:r>
              </a:p>
            </p:txBody>
          </p:sp>
        </mc:Fallback>
      </mc:AlternateContent>
      <p:sp>
        <p:nvSpPr>
          <p:cNvPr id="4" name="Title 3">
            <a:extLst>
              <a:ext uri="{FF2B5EF4-FFF2-40B4-BE49-F238E27FC236}">
                <a16:creationId xmlns:a16="http://schemas.microsoft.com/office/drawing/2014/main" id="{BA113386-FEDC-91B5-FB95-730E8ED34B82}"/>
              </a:ext>
            </a:extLst>
          </p:cNvPr>
          <p:cNvSpPr>
            <a:spLocks noGrp="1"/>
          </p:cNvSpPr>
          <p:nvPr>
            <p:ph type="title"/>
          </p:nvPr>
        </p:nvSpPr>
        <p:spPr/>
        <p:txBody>
          <a:bodyPr>
            <a:normAutofit/>
          </a:bodyPr>
          <a:lstStyle/>
          <a:p>
            <a:r>
              <a:rPr lang="en-US" sz="2800" b="1" dirty="0"/>
              <a:t>Hochberg Step-up Procedure</a:t>
            </a:r>
            <a:endParaRPr lang="en-US" dirty="0"/>
          </a:p>
        </p:txBody>
      </p:sp>
      <p:sp>
        <p:nvSpPr>
          <p:cNvPr id="3" name="Slide Number Placeholder 2">
            <a:extLst>
              <a:ext uri="{FF2B5EF4-FFF2-40B4-BE49-F238E27FC236}">
                <a16:creationId xmlns:a16="http://schemas.microsoft.com/office/drawing/2014/main" id="{F12B7097-B65A-DAB1-5A27-F1F8FA551689}"/>
              </a:ext>
            </a:extLst>
          </p:cNvPr>
          <p:cNvSpPr>
            <a:spLocks noGrp="1"/>
          </p:cNvSpPr>
          <p:nvPr>
            <p:ph type="sldNum" sz="quarter" idx="21"/>
          </p:nvPr>
        </p:nvSpPr>
        <p:spPr/>
        <p:txBody>
          <a:bodyPr/>
          <a:lstStyle/>
          <a:p>
            <a:fld id="{997006E5-C7AA-4492-BE99-3C3768669B0A}" type="slidenum">
              <a:rPr lang="en-US" smtClean="0"/>
              <a:t>46</a:t>
            </a:fld>
            <a:endParaRPr lang="en-US"/>
          </a:p>
        </p:txBody>
      </p:sp>
    </p:spTree>
    <p:extLst>
      <p:ext uri="{BB962C8B-B14F-4D97-AF65-F5344CB8AC3E}">
        <p14:creationId xmlns:p14="http://schemas.microsoft.com/office/powerpoint/2010/main" val="3171679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0" name="Text Placeholder 9">
                <a:extLst>
                  <a:ext uri="{FF2B5EF4-FFF2-40B4-BE49-F238E27FC236}">
                    <a16:creationId xmlns:a16="http://schemas.microsoft.com/office/drawing/2014/main" id="{4F75E496-1BD2-A4A2-F157-05A02EE5CFD8}"/>
                  </a:ext>
                </a:extLst>
              </p:cNvPr>
              <p:cNvSpPr>
                <a:spLocks noGrp="1"/>
              </p:cNvSpPr>
              <p:nvPr>
                <p:ph type="body" sz="quarter" idx="22"/>
              </p:nvPr>
            </p:nvSpPr>
            <p:spPr/>
            <p:txBody>
              <a:bodyPr/>
              <a:lstStyle/>
              <a:p>
                <a:pPr>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Considering the p-values from case study,</a:t>
                </a:r>
              </a:p>
              <a:p>
                <a:pPr marL="514350" indent="-514350" algn="just">
                  <a:buFont typeface="+mj-lt"/>
                  <a:buAutoNum type="romanLcPeriod"/>
                </a:pPr>
                <a:r>
                  <a:rPr lang="en-US" sz="2000" b="1" dirty="0"/>
                  <a:t>  </a:t>
                </a:r>
                <a14:m>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𝒑</m:t>
                        </m:r>
                      </m:e>
                      <m:sub>
                        <m:r>
                          <a:rPr lang="en-US" sz="2000" b="1" i="1">
                            <a:latin typeface="Cambria Math" panose="02040503050406030204" pitchFamily="18" charset="0"/>
                          </a:rPr>
                          <m:t>𝑳</m:t>
                        </m:r>
                      </m:sub>
                    </m:sSub>
                  </m:oMath>
                </a14:m>
                <a:r>
                  <a:rPr lang="en-US" sz="2000" b="1" dirty="0">
                    <a:latin typeface="Times New Roman" panose="02020603050405020304" pitchFamily="18" charset="0"/>
                    <a:cs typeface="Times New Roman" panose="02020603050405020304" pitchFamily="18" charset="0"/>
                  </a:rPr>
                  <a:t> = 0.053</a:t>
                </a:r>
              </a:p>
              <a:p>
                <a:pPr marL="514350" indent="-514350" algn="just">
                  <a:buFont typeface="+mj-lt"/>
                  <a:buAutoNum type="romanLcPeriod"/>
                </a:pPr>
                <a:r>
                  <a:rPr lang="en-US" sz="2000" b="1"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𝒑</m:t>
                        </m:r>
                      </m:e>
                      <m:sub>
                        <m:r>
                          <a:rPr lang="en-US" sz="2000" b="1" i="1" smtClean="0">
                            <a:latin typeface="Cambria Math" panose="02040503050406030204" pitchFamily="18" charset="0"/>
                          </a:rPr>
                          <m:t>𝑴</m:t>
                        </m:r>
                      </m:sub>
                    </m:sSub>
                  </m:oMath>
                </a14:m>
                <a:r>
                  <a:rPr lang="en-US" sz="2000" b="1" dirty="0">
                    <a:latin typeface="Times New Roman" panose="02020603050405020304" pitchFamily="18" charset="0"/>
                    <a:cs typeface="Times New Roman" panose="02020603050405020304" pitchFamily="18" charset="0"/>
                  </a:rPr>
                  <a:t> = 0.026</a:t>
                </a:r>
              </a:p>
              <a:p>
                <a:pPr marL="514350" indent="-514350" algn="just">
                  <a:buFont typeface="+mj-lt"/>
                  <a:buAutoNum type="romanLcPeriod"/>
                </a:pPr>
                <a:r>
                  <a:rPr lang="en-US" sz="2000" b="1"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𝒑</m:t>
                        </m:r>
                      </m:e>
                      <m:sub>
                        <m:r>
                          <a:rPr lang="en-US" sz="2000" b="1" i="1" smtClean="0">
                            <a:latin typeface="Cambria Math" panose="02040503050406030204" pitchFamily="18" charset="0"/>
                          </a:rPr>
                          <m:t>𝑯</m:t>
                        </m:r>
                      </m:sub>
                    </m:sSub>
                  </m:oMath>
                </a14:m>
                <a:r>
                  <a:rPr lang="en-US" sz="2000" b="1" dirty="0">
                    <a:latin typeface="Times New Roman" panose="02020603050405020304" pitchFamily="18" charset="0"/>
                    <a:cs typeface="Times New Roman" panose="02020603050405020304" pitchFamily="18" charset="0"/>
                  </a:rPr>
                  <a:t> = 0.017</a:t>
                </a:r>
                <a:endParaRPr lang="en-US" sz="2000" dirty="0">
                  <a:latin typeface="Times New Roman" panose="02020603050405020304" pitchFamily="18" charset="0"/>
                  <a:cs typeface="Times New Roman" panose="02020603050405020304" pitchFamily="18" charset="0"/>
                </a:endParaRPr>
              </a:p>
              <a:p>
                <a:pPr marL="514350" indent="-514350">
                  <a:buFont typeface="+mj-lt"/>
                  <a:buAutoNum type="romanLcPeriod"/>
                </a:pPr>
                <a:endParaRPr lang="en-US" sz="2000" dirty="0">
                  <a:latin typeface="Times New Roman" panose="02020603050405020304" pitchFamily="18" charset="0"/>
                  <a:cs typeface="Times New Roman" panose="02020603050405020304" pitchFamily="18" charset="0"/>
                </a:endParaRPr>
              </a:p>
              <a:p>
                <a:pPr marL="514350" indent="-514350">
                  <a:buFont typeface="+mj-lt"/>
                  <a:buAutoNum type="romanLcPeriod"/>
                </a:pPr>
                <a:endParaRPr lang="en-US" sz="2000" dirty="0">
                  <a:latin typeface="Times New Roman" panose="02020603050405020304" pitchFamily="18" charset="0"/>
                  <a:cs typeface="Times New Roman" panose="02020603050405020304" pitchFamily="18" charset="0"/>
                </a:endParaRPr>
              </a:p>
            </p:txBody>
          </p:sp>
        </mc:Choice>
        <mc:Fallback xmlns="">
          <p:sp>
            <p:nvSpPr>
              <p:cNvPr id="10" name="Text Placeholder 9">
                <a:extLst>
                  <a:ext uri="{FF2B5EF4-FFF2-40B4-BE49-F238E27FC236}">
                    <a16:creationId xmlns:a16="http://schemas.microsoft.com/office/drawing/2014/main" id="{4F75E496-1BD2-A4A2-F157-05A02EE5CFD8}"/>
                  </a:ext>
                </a:extLst>
              </p:cNvPr>
              <p:cNvSpPr>
                <a:spLocks noGrp="1" noRot="1" noChangeAspect="1" noMove="1" noResize="1" noEditPoints="1" noAdjustHandles="1" noChangeArrowheads="1" noChangeShapeType="1" noTextEdit="1"/>
              </p:cNvSpPr>
              <p:nvPr>
                <p:ph type="body" sz="quarter" idx="22"/>
              </p:nvPr>
            </p:nvSpPr>
            <p:spPr>
              <a:blipFill>
                <a:blip r:embed="rId2"/>
                <a:stretch>
                  <a:fillRect/>
                </a:stretch>
              </a:blipFill>
            </p:spPr>
            <p:txBody>
              <a:bodyPr/>
              <a:lstStyle/>
              <a:p>
                <a:r>
                  <a:rPr lang="en-US">
                    <a:noFill/>
                  </a:rPr>
                  <a:t> </a:t>
                </a:r>
              </a:p>
            </p:txBody>
          </p:sp>
        </mc:Fallback>
      </mc:AlternateContent>
      <p:sp>
        <p:nvSpPr>
          <p:cNvPr id="4" name="Title 3">
            <a:extLst>
              <a:ext uri="{FF2B5EF4-FFF2-40B4-BE49-F238E27FC236}">
                <a16:creationId xmlns:a16="http://schemas.microsoft.com/office/drawing/2014/main" id="{0BBA7C4A-C094-3192-D53A-66E848CEB369}"/>
              </a:ext>
            </a:extLst>
          </p:cNvPr>
          <p:cNvSpPr>
            <a:spLocks noGrp="1"/>
          </p:cNvSpPr>
          <p:nvPr>
            <p:ph type="title"/>
          </p:nvPr>
        </p:nvSpPr>
        <p:spPr/>
        <p:txBody>
          <a:bodyPr/>
          <a:lstStyle/>
          <a:p>
            <a:r>
              <a:rPr lang="en-US" b="1" dirty="0"/>
              <a:t>Hochberg and Hommel procedures considering same Case study</a:t>
            </a:r>
            <a:endParaRPr lang="en-US" dirty="0"/>
          </a:p>
        </p:txBody>
      </p:sp>
      <p:pic>
        <p:nvPicPr>
          <p:cNvPr id="7" name="Content Placeholder 4" descr="A screenshot of a computer screen&#10;&#10;Description automatically generated">
            <a:extLst>
              <a:ext uri="{FF2B5EF4-FFF2-40B4-BE49-F238E27FC236}">
                <a16:creationId xmlns:a16="http://schemas.microsoft.com/office/drawing/2014/main" id="{8F4F4629-3CAB-34AF-41D3-5AAD08F807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78925" y="2155611"/>
            <a:ext cx="3465759" cy="3391227"/>
          </a:xfrm>
          <a:prstGeom prst="rect">
            <a:avLst/>
          </a:prstGeom>
        </p:spPr>
      </p:pic>
      <p:pic>
        <p:nvPicPr>
          <p:cNvPr id="14" name="Picture 13" descr="A graph of a line graph&#10;&#10;Description automatically generated with medium confidence">
            <a:extLst>
              <a:ext uri="{FF2B5EF4-FFF2-40B4-BE49-F238E27FC236}">
                <a16:creationId xmlns:a16="http://schemas.microsoft.com/office/drawing/2014/main" id="{898C5273-B76A-749E-86F1-772EC29A65D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91421" y="2155611"/>
            <a:ext cx="4573098" cy="3391227"/>
          </a:xfrm>
          <a:prstGeom prst="rect">
            <a:avLst/>
          </a:prstGeom>
        </p:spPr>
      </p:pic>
      <p:sp>
        <p:nvSpPr>
          <p:cNvPr id="2" name="Slide Number Placeholder 1">
            <a:extLst>
              <a:ext uri="{FF2B5EF4-FFF2-40B4-BE49-F238E27FC236}">
                <a16:creationId xmlns:a16="http://schemas.microsoft.com/office/drawing/2014/main" id="{A6979485-69CE-5F45-1B12-B6EDBB0B0FCA}"/>
              </a:ext>
            </a:extLst>
          </p:cNvPr>
          <p:cNvSpPr>
            <a:spLocks noGrp="1"/>
          </p:cNvSpPr>
          <p:nvPr>
            <p:ph type="sldNum" sz="quarter" idx="21"/>
          </p:nvPr>
        </p:nvSpPr>
        <p:spPr/>
        <p:txBody>
          <a:bodyPr/>
          <a:lstStyle/>
          <a:p>
            <a:fld id="{997006E5-C7AA-4492-BE99-3C3768669B0A}" type="slidenum">
              <a:rPr lang="en-US" smtClean="0"/>
              <a:t>47</a:t>
            </a:fld>
            <a:endParaRPr lang="en-US"/>
          </a:p>
        </p:txBody>
      </p:sp>
    </p:spTree>
    <p:extLst>
      <p:ext uri="{BB962C8B-B14F-4D97-AF65-F5344CB8AC3E}">
        <p14:creationId xmlns:p14="http://schemas.microsoft.com/office/powerpoint/2010/main" val="2357878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267743C9-FA25-E7BA-CA5A-89CAF9284C35}"/>
                  </a:ext>
                </a:extLst>
              </p:cNvPr>
              <p:cNvSpPr>
                <a:spLocks noGrp="1"/>
              </p:cNvSpPr>
              <p:nvPr>
                <p:ph type="body" sz="quarter" idx="22"/>
              </p:nvPr>
            </p:nvSpPr>
            <p:spPr>
              <a:xfrm>
                <a:off x="365124" y="1151363"/>
                <a:ext cx="11460163" cy="4796675"/>
              </a:xfrm>
            </p:spPr>
            <p:txBody>
              <a:bodyPr/>
              <a:lstStyle/>
              <a:p>
                <a:pPr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The step-down Dunnett procedure is a sequentially rejective procedure that begins with </a:t>
                </a:r>
                <a14:m>
                  <m:oMath xmlns:m="http://schemas.openxmlformats.org/officeDocument/2006/math">
                    <m:sSub>
                      <m:sSubPr>
                        <m:ctrlPr>
                          <a:rPr lang="en-US" sz="2000" i="1">
                            <a:latin typeface="Cambria Math" panose="02040503050406030204" pitchFamily="18" charset="0"/>
                          </a:rPr>
                        </m:ctrlPr>
                      </m:sSubPr>
                      <m:e>
                        <m:r>
                          <a:rPr lang="en-US" sz="2000" b="0" i="1">
                            <a:latin typeface="Cambria Math" panose="02040503050406030204" pitchFamily="18" charset="0"/>
                          </a:rPr>
                          <m:t>𝐻</m:t>
                        </m:r>
                      </m:e>
                      <m:sub>
                        <m:d>
                          <m:dPr>
                            <m:ctrlPr>
                              <a:rPr lang="en-US" sz="2000" b="0" i="1">
                                <a:latin typeface="Cambria Math" panose="02040503050406030204" pitchFamily="18" charset="0"/>
                              </a:rPr>
                            </m:ctrlPr>
                          </m:dPr>
                          <m:e>
                            <m:r>
                              <a:rPr lang="en-US" sz="2000" b="0" i="1">
                                <a:latin typeface="Cambria Math" panose="02040503050406030204" pitchFamily="18" charset="0"/>
                              </a:rPr>
                              <m:t>1</m:t>
                            </m:r>
                          </m:e>
                        </m:d>
                      </m:sub>
                    </m:sSub>
                    <m:r>
                      <a:rPr lang="en-US" sz="2000" b="0" i="0">
                        <a:latin typeface="Cambria Math" panose="02040503050406030204" pitchFamily="18" charset="0"/>
                      </a:rPr>
                      <m:t>, </m:t>
                    </m:r>
                  </m:oMath>
                </a14:m>
                <a:r>
                  <a:rPr lang="en-US" sz="2000" dirty="0">
                    <a:latin typeface="Times New Roman" panose="02020603050405020304" pitchFamily="18" charset="0"/>
                    <a:cs typeface="Times New Roman" panose="02020603050405020304" pitchFamily="18" charset="0"/>
                  </a:rPr>
                  <a:t>i.e., the null hypothesis associated with the largest test statistic or, equivalently, the smallest p-value. If this hypothesis cannot be rejected, testing stops, and the remaining hypotheses are automatically accepted.</a:t>
                </a:r>
              </a:p>
              <a:p>
                <a:pPr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To define a step-down Dunnett procedure, let </a:t>
                </a:r>
                <a14:m>
                  <m:oMath xmlns:m="http://schemas.openxmlformats.org/officeDocument/2006/math">
                    <m:sSub>
                      <m:sSubPr>
                        <m:ctrlPr>
                          <a:rPr lang="en-US" sz="2000" i="1">
                            <a:latin typeface="Cambria Math" panose="02040503050406030204" pitchFamily="18" charset="0"/>
                          </a:rPr>
                        </m:ctrlPr>
                      </m:sSubPr>
                      <m:e>
                        <m:r>
                          <a:rPr lang="en-US" sz="2000" b="0" i="1">
                            <a:latin typeface="Cambria Math" panose="02040503050406030204" pitchFamily="18" charset="0"/>
                          </a:rPr>
                          <m:t>𝑑</m:t>
                        </m:r>
                      </m:e>
                      <m:sub>
                        <m:r>
                          <m:rPr>
                            <m:sty m:val="p"/>
                          </m:rPr>
                          <a:rPr lang="el-GR" sz="2000" i="1">
                            <a:latin typeface="Cambria Math" panose="02040503050406030204" pitchFamily="18" charset="0"/>
                          </a:rPr>
                          <m:t>α</m:t>
                        </m:r>
                      </m:sub>
                    </m:sSub>
                  </m:oMath>
                </a14:m>
                <a:r>
                  <a:rPr lang="en-US" sz="2000" dirty="0">
                    <a:latin typeface="Times New Roman" panose="02020603050405020304" pitchFamily="18" charset="0"/>
                    <a:cs typeface="Times New Roman" panose="02020603050405020304" pitchFamily="18" charset="0"/>
                  </a:rPr>
                  <a:t>(m-i+1, ν), i = 1, . . . , m, denote the (1 − α)-quantile of the i-variate t distribution with ν = (m + 1)(n − 1) degrees of freedom. </a:t>
                </a:r>
              </a:p>
              <a:p>
                <a:pPr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marL="514350" indent="-514350" algn="just">
                  <a:buFont typeface="+mj-lt"/>
                  <a:buAutoNum type="arabicPeriod"/>
                </a:pPr>
                <a:r>
                  <a:rPr lang="en-US" sz="2000" dirty="0">
                    <a:latin typeface="Times New Roman" panose="02020603050405020304" pitchFamily="18" charset="0"/>
                    <a:cs typeface="Times New Roman" panose="02020603050405020304" pitchFamily="18" charset="0"/>
                  </a:rPr>
                  <a:t>Reject </a:t>
                </a:r>
                <a14:m>
                  <m:oMath xmlns:m="http://schemas.openxmlformats.org/officeDocument/2006/math">
                    <m:sSub>
                      <m:sSubPr>
                        <m:ctrlPr>
                          <a:rPr lang="en-US" sz="2000" i="1">
                            <a:latin typeface="Cambria Math" panose="02040503050406030204" pitchFamily="18" charset="0"/>
                          </a:rPr>
                        </m:ctrlPr>
                      </m:sSubPr>
                      <m:e>
                        <m:r>
                          <a:rPr lang="en-US" sz="2000" b="0" i="1">
                            <a:latin typeface="Cambria Math" panose="02040503050406030204" pitchFamily="18" charset="0"/>
                          </a:rPr>
                          <m:t>𝐻</m:t>
                        </m:r>
                      </m:e>
                      <m:sub>
                        <m:r>
                          <a:rPr lang="en-US" sz="2000" b="0" i="1">
                            <a:latin typeface="Cambria Math" panose="02040503050406030204" pitchFamily="18" charset="0"/>
                          </a:rPr>
                          <m:t>(1)</m:t>
                        </m:r>
                      </m:sub>
                    </m:sSub>
                  </m:oMath>
                </a14:m>
                <a:r>
                  <a:rPr lang="en-US" sz="2000" dirty="0">
                    <a:latin typeface="Times New Roman" panose="02020603050405020304" pitchFamily="18" charset="0"/>
                    <a:cs typeface="Times New Roman" panose="02020603050405020304" pitchFamily="18" charset="0"/>
                  </a:rPr>
                  <a:t> if </a:t>
                </a:r>
                <a14:m>
                  <m:oMath xmlns:m="http://schemas.openxmlformats.org/officeDocument/2006/math">
                    <m:sSub>
                      <m:sSubPr>
                        <m:ctrlPr>
                          <a:rPr lang="en-US" sz="2000" i="1">
                            <a:latin typeface="Cambria Math" panose="02040503050406030204" pitchFamily="18" charset="0"/>
                          </a:rPr>
                        </m:ctrlPr>
                      </m:sSubPr>
                      <m:e>
                        <m:r>
                          <a:rPr lang="en-US" sz="2000" b="0" i="1">
                            <a:latin typeface="Cambria Math" panose="02040503050406030204" pitchFamily="18" charset="0"/>
                          </a:rPr>
                          <m:t>𝑡</m:t>
                        </m:r>
                      </m:e>
                      <m:sub>
                        <m:r>
                          <a:rPr lang="en-US" sz="2000" i="1">
                            <a:latin typeface="Cambria Math" panose="02040503050406030204" pitchFamily="18" charset="0"/>
                          </a:rPr>
                          <m:t>(1)</m:t>
                        </m:r>
                      </m:sub>
                    </m:sSub>
                    <m:r>
                      <a:rPr lang="en-US" sz="2000" i="1">
                        <a:latin typeface="Cambria Math" panose="02040503050406030204" pitchFamily="18" charset="0"/>
                      </a:rPr>
                      <m:t> </m:t>
                    </m:r>
                  </m:oMath>
                </a14:m>
                <a:r>
                  <a:rPr lang="en-US" sz="2000"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sz="2000" i="1">
                            <a:latin typeface="Cambria Math" panose="02040503050406030204" pitchFamily="18" charset="0"/>
                          </a:rPr>
                        </m:ctrlPr>
                      </m:sSubPr>
                      <m:e>
                        <m:r>
                          <a:rPr lang="en-US" sz="2000" b="0" i="1">
                            <a:latin typeface="Cambria Math" panose="02040503050406030204" pitchFamily="18" charset="0"/>
                          </a:rPr>
                          <m:t>𝑐</m:t>
                        </m:r>
                      </m:e>
                      <m:sub>
                        <m:r>
                          <a:rPr lang="en-US" sz="2000" i="1">
                            <a:latin typeface="Cambria Math" panose="02040503050406030204" pitchFamily="18" charset="0"/>
                          </a:rPr>
                          <m:t>1</m:t>
                        </m:r>
                      </m:sub>
                    </m:sSub>
                  </m:oMath>
                </a14:m>
                <a:r>
                  <a:rPr lang="en-US" sz="2000" dirty="0">
                    <a:latin typeface="Times New Roman" panose="02020603050405020304" pitchFamily="18" charset="0"/>
                    <a:cs typeface="Times New Roman" panose="02020603050405020304" pitchFamily="18" charset="0"/>
                  </a:rPr>
                  <a:t>, where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𝑐</m:t>
                        </m:r>
                      </m:e>
                      <m:sub>
                        <m:r>
                          <a:rPr lang="en-US" sz="2000" i="1">
                            <a:latin typeface="Cambria Math" panose="02040503050406030204" pitchFamily="18" charset="0"/>
                          </a:rPr>
                          <m:t>1</m:t>
                        </m:r>
                      </m:sub>
                    </m:sSub>
                  </m:oMath>
                </a14:m>
                <a:r>
                  <a:rPr lang="en-US" sz="2000" dirty="0">
                    <a:latin typeface="Times New Roman" panose="02020603050405020304" pitchFamily="18" charset="0"/>
                    <a:cs typeface="Times New Roman" panose="02020603050405020304" pitchFamily="18" charset="0"/>
                  </a:rPr>
                  <a:t> =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𝑑</m:t>
                        </m:r>
                      </m:e>
                      <m:sub>
                        <m:r>
                          <m:rPr>
                            <m:sty m:val="p"/>
                          </m:rPr>
                          <a:rPr lang="el-GR" sz="2000" i="1">
                            <a:latin typeface="Cambria Math" panose="02040503050406030204" pitchFamily="18" charset="0"/>
                          </a:rPr>
                          <m:t>α</m:t>
                        </m:r>
                      </m:sub>
                    </m:sSub>
                  </m:oMath>
                </a14:m>
                <a:r>
                  <a:rPr lang="en-US" sz="2000" dirty="0">
                    <a:latin typeface="Times New Roman" panose="02020603050405020304" pitchFamily="18" charset="0"/>
                    <a:cs typeface="Times New Roman" panose="02020603050405020304" pitchFamily="18" charset="0"/>
                  </a:rPr>
                  <a:t>(m-i+1, ν). If this hypothesis is rejected, proceed to Step 2. Otherwise, accept all hypotheses and stop. </a:t>
                </a:r>
              </a:p>
              <a:p>
                <a:pPr marL="514350" indent="-514350" algn="just">
                  <a:buFont typeface="+mj-lt"/>
                  <a:buAutoNum type="arabicPeriod"/>
                </a:pPr>
                <a:r>
                  <a:rPr lang="en-US" sz="2000" dirty="0">
                    <a:latin typeface="Times New Roman" panose="02020603050405020304" pitchFamily="18" charset="0"/>
                    <a:cs typeface="Times New Roman" panose="02020603050405020304" pitchFamily="18" charset="0"/>
                  </a:rPr>
                  <a:t>Steps i = 2, . . . , m − 1. Reject </a:t>
                </a:r>
                <a14:m>
                  <m:oMath xmlns:m="http://schemas.openxmlformats.org/officeDocument/2006/math">
                    <m:sSub>
                      <m:sSubPr>
                        <m:ctrlPr>
                          <a:rPr lang="en-US" sz="2000" i="1">
                            <a:latin typeface="Cambria Math" panose="02040503050406030204" pitchFamily="18" charset="0"/>
                          </a:rPr>
                        </m:ctrlPr>
                      </m:sSubPr>
                      <m:e>
                        <m:r>
                          <a:rPr lang="en-US" sz="2000" b="0" i="1">
                            <a:latin typeface="Cambria Math" panose="02040503050406030204" pitchFamily="18" charset="0"/>
                          </a:rPr>
                          <m:t>𝐻</m:t>
                        </m:r>
                      </m:e>
                      <m:sub>
                        <m:r>
                          <a:rPr lang="en-US" sz="2000" b="0" i="1">
                            <a:latin typeface="Cambria Math" panose="02040503050406030204" pitchFamily="18" charset="0"/>
                          </a:rPr>
                          <m:t>(</m:t>
                        </m:r>
                        <m:r>
                          <a:rPr lang="en-US" sz="2000" b="0" i="1">
                            <a:latin typeface="Cambria Math" panose="02040503050406030204" pitchFamily="18" charset="0"/>
                          </a:rPr>
                          <m:t>𝑖</m:t>
                        </m:r>
                        <m:r>
                          <a:rPr lang="en-US" sz="2000" b="0" i="1">
                            <a:latin typeface="Cambria Math" panose="02040503050406030204" pitchFamily="18" charset="0"/>
                          </a:rPr>
                          <m:t>)</m:t>
                        </m:r>
                      </m:sub>
                    </m:sSub>
                    <m:r>
                      <a:rPr lang="en-US" sz="2000" b="0" i="1">
                        <a:latin typeface="Cambria Math" panose="02040503050406030204" pitchFamily="18" charset="0"/>
                      </a:rPr>
                      <m:t> </m:t>
                    </m:r>
                  </m:oMath>
                </a14:m>
                <a:r>
                  <a:rPr lang="en-US" sz="2000" dirty="0">
                    <a:latin typeface="Times New Roman" panose="02020603050405020304" pitchFamily="18" charset="0"/>
                    <a:cs typeface="Times New Roman" panose="02020603050405020304" pitchFamily="18" charset="0"/>
                  </a:rPr>
                  <a:t>if </a:t>
                </a:r>
                <a14:m>
                  <m:oMath xmlns:m="http://schemas.openxmlformats.org/officeDocument/2006/math">
                    <m:sSub>
                      <m:sSubPr>
                        <m:ctrlPr>
                          <a:rPr lang="en-US" sz="2000" i="1">
                            <a:latin typeface="Cambria Math" panose="02040503050406030204" pitchFamily="18" charset="0"/>
                          </a:rPr>
                        </m:ctrlPr>
                      </m:sSubPr>
                      <m:e>
                        <m:r>
                          <a:rPr lang="en-US" sz="2000" b="0" i="1">
                            <a:latin typeface="Cambria Math" panose="02040503050406030204" pitchFamily="18" charset="0"/>
                          </a:rPr>
                          <m:t>𝑡</m:t>
                        </m:r>
                      </m:e>
                      <m:sub>
                        <m:r>
                          <a:rPr lang="en-US" sz="2000" i="1">
                            <a:latin typeface="Cambria Math" panose="02040503050406030204" pitchFamily="18" charset="0"/>
                          </a:rPr>
                          <m:t>(</m:t>
                        </m:r>
                        <m:r>
                          <a:rPr lang="en-US" sz="2000" b="0" i="1">
                            <a:latin typeface="Cambria Math" panose="02040503050406030204" pitchFamily="18" charset="0"/>
                          </a:rPr>
                          <m:t>𝑖</m:t>
                        </m:r>
                        <m:r>
                          <a:rPr lang="en-US" sz="2000" i="1">
                            <a:latin typeface="Cambria Math" panose="02040503050406030204" pitchFamily="18" charset="0"/>
                          </a:rPr>
                          <m:t>)</m:t>
                        </m:r>
                      </m:sub>
                    </m:sSub>
                    <m:r>
                      <a:rPr lang="en-US" sz="2000" i="1">
                        <a:latin typeface="Cambria Math" panose="02040503050406030204" pitchFamily="18" charset="0"/>
                      </a:rPr>
                      <m:t> </m:t>
                    </m:r>
                  </m:oMath>
                </a14:m>
                <a:r>
                  <a:rPr lang="en-US" sz="2000"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sz="2000" i="1">
                            <a:latin typeface="Cambria Math" panose="02040503050406030204" pitchFamily="18" charset="0"/>
                          </a:rPr>
                        </m:ctrlPr>
                      </m:sSubPr>
                      <m:e>
                        <m:r>
                          <a:rPr lang="en-US" sz="2000" b="0" i="1">
                            <a:latin typeface="Cambria Math" panose="02040503050406030204" pitchFamily="18" charset="0"/>
                          </a:rPr>
                          <m:t>𝑐</m:t>
                        </m:r>
                      </m:e>
                      <m:sub>
                        <m:r>
                          <a:rPr lang="en-US" sz="2000" b="0" i="1">
                            <a:latin typeface="Cambria Math" panose="02040503050406030204" pitchFamily="18" charset="0"/>
                          </a:rPr>
                          <m:t>𝑖</m:t>
                        </m:r>
                      </m:sub>
                    </m:sSub>
                  </m:oMath>
                </a14:m>
                <a:r>
                  <a:rPr lang="en-US" sz="2000" dirty="0">
                    <a:latin typeface="Times New Roman" panose="02020603050405020304" pitchFamily="18" charset="0"/>
                    <a:cs typeface="Times New Roman" panose="02020603050405020304" pitchFamily="18" charset="0"/>
                  </a:rPr>
                  <a:t> , where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𝑐</m:t>
                        </m:r>
                      </m:e>
                      <m:sub>
                        <m:r>
                          <a:rPr lang="en-US" sz="2000" i="1">
                            <a:latin typeface="Cambria Math" panose="02040503050406030204" pitchFamily="18" charset="0"/>
                          </a:rPr>
                          <m:t>𝑖</m:t>
                        </m:r>
                      </m:sub>
                    </m:sSub>
                  </m:oMath>
                </a14:m>
                <a:r>
                  <a:rPr lang="en-US" sz="2000" dirty="0">
                    <a:latin typeface="Times New Roman" panose="02020603050405020304" pitchFamily="18" charset="0"/>
                    <a:cs typeface="Times New Roman" panose="02020603050405020304" pitchFamily="18" charset="0"/>
                  </a:rPr>
                  <a:t> =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𝑑</m:t>
                        </m:r>
                      </m:e>
                      <m:sub>
                        <m:r>
                          <m:rPr>
                            <m:sty m:val="p"/>
                          </m:rPr>
                          <a:rPr lang="el-GR" sz="2000" i="1">
                            <a:latin typeface="Cambria Math" panose="02040503050406030204" pitchFamily="18" charset="0"/>
                          </a:rPr>
                          <m:t>α</m:t>
                        </m:r>
                      </m:sub>
                    </m:sSub>
                  </m:oMath>
                </a14:m>
                <a:r>
                  <a:rPr lang="en-US" sz="2000" dirty="0">
                    <a:latin typeface="Times New Roman" panose="02020603050405020304" pitchFamily="18" charset="0"/>
                    <a:cs typeface="Times New Roman" panose="02020603050405020304" pitchFamily="18" charset="0"/>
                  </a:rPr>
                  <a:t>(m − i + 1, ν). If this hypothesis is rejected, proceed to Step i + 1. Otherwise, accept all remaining hypotheses and stop.</a:t>
                </a:r>
              </a:p>
              <a:p>
                <a:pPr marL="514350" indent="-514350" algn="just">
                  <a:buFont typeface="+mj-lt"/>
                  <a:buAutoNum type="arabicPeriod"/>
                </a:pPr>
                <a:r>
                  <a:rPr lang="en-US" sz="2000" dirty="0">
                    <a:latin typeface="Times New Roman" panose="02020603050405020304" pitchFamily="18" charset="0"/>
                    <a:cs typeface="Times New Roman" panose="02020603050405020304" pitchFamily="18" charset="0"/>
                  </a:rPr>
                  <a:t>Step m. Reject </a:t>
                </a:r>
                <a14:m>
                  <m:oMath xmlns:m="http://schemas.openxmlformats.org/officeDocument/2006/math">
                    <m:sSub>
                      <m:sSubPr>
                        <m:ctrlPr>
                          <a:rPr lang="en-US" sz="2000" i="1">
                            <a:latin typeface="Cambria Math" panose="02040503050406030204" pitchFamily="18" charset="0"/>
                          </a:rPr>
                        </m:ctrlPr>
                      </m:sSubPr>
                      <m:e>
                        <m:r>
                          <a:rPr lang="en-US" sz="2000" b="0" i="1">
                            <a:latin typeface="Cambria Math" panose="02040503050406030204" pitchFamily="18" charset="0"/>
                          </a:rPr>
                          <m:t>𝐻</m:t>
                        </m:r>
                      </m:e>
                      <m:sub>
                        <m:r>
                          <a:rPr lang="en-US" sz="2000" b="0" i="1">
                            <a:latin typeface="Cambria Math" panose="02040503050406030204" pitchFamily="18" charset="0"/>
                          </a:rPr>
                          <m:t>(</m:t>
                        </m:r>
                        <m:r>
                          <a:rPr lang="en-US" sz="2000" b="0" i="1">
                            <a:latin typeface="Cambria Math" panose="02040503050406030204" pitchFamily="18" charset="0"/>
                          </a:rPr>
                          <m:t>𝑚</m:t>
                        </m:r>
                        <m:r>
                          <a:rPr lang="en-US" sz="2000" b="0" i="1">
                            <a:latin typeface="Cambria Math" panose="02040503050406030204" pitchFamily="18" charset="0"/>
                          </a:rPr>
                          <m:t>)</m:t>
                        </m:r>
                      </m:sub>
                    </m:sSub>
                  </m:oMath>
                </a14:m>
                <a:r>
                  <a:rPr lang="en-US" sz="2000" dirty="0">
                    <a:latin typeface="Times New Roman" panose="02020603050405020304" pitchFamily="18" charset="0"/>
                    <a:cs typeface="Times New Roman" panose="02020603050405020304" pitchFamily="18" charset="0"/>
                  </a:rPr>
                  <a:t> if </a:t>
                </a:r>
                <a14:m>
                  <m:oMath xmlns:m="http://schemas.openxmlformats.org/officeDocument/2006/math">
                    <m:sSub>
                      <m:sSubPr>
                        <m:ctrlPr>
                          <a:rPr lang="en-US" sz="2000" i="1">
                            <a:latin typeface="Cambria Math" panose="02040503050406030204" pitchFamily="18" charset="0"/>
                          </a:rPr>
                        </m:ctrlPr>
                      </m:sSubPr>
                      <m:e>
                        <m:r>
                          <a:rPr lang="en-US" sz="2000" b="0" i="1">
                            <a:latin typeface="Cambria Math" panose="02040503050406030204" pitchFamily="18" charset="0"/>
                          </a:rPr>
                          <m:t>𝑡</m:t>
                        </m:r>
                      </m:e>
                      <m:sub>
                        <m:r>
                          <a:rPr lang="en-US" sz="2000" i="1">
                            <a:latin typeface="Cambria Math" panose="02040503050406030204" pitchFamily="18" charset="0"/>
                          </a:rPr>
                          <m:t>(</m:t>
                        </m:r>
                        <m:r>
                          <a:rPr lang="en-US" sz="2000" b="0" i="1">
                            <a:latin typeface="Cambria Math" panose="02040503050406030204" pitchFamily="18" charset="0"/>
                          </a:rPr>
                          <m:t>𝑚</m:t>
                        </m:r>
                        <m:r>
                          <a:rPr lang="en-US" sz="2000" i="1">
                            <a:latin typeface="Cambria Math" panose="02040503050406030204" pitchFamily="18" charset="0"/>
                          </a:rPr>
                          <m:t>)</m:t>
                        </m:r>
                      </m:sub>
                    </m:sSub>
                  </m:oMath>
                </a14:m>
                <a:r>
                  <a:rPr lang="en-US" sz="2000" dirty="0">
                    <a:latin typeface="Times New Roman" panose="02020603050405020304" pitchFamily="18" charset="0"/>
                    <a:cs typeface="Times New Roman" panose="02020603050405020304" pitchFamily="18" charset="0"/>
                  </a:rPr>
                  <a:t> ≥ </a:t>
                </a:r>
                <a14:m>
                  <m:oMath xmlns:m="http://schemas.openxmlformats.org/officeDocument/2006/math">
                    <m:sSub>
                      <m:sSubPr>
                        <m:ctrlPr>
                          <a:rPr lang="en-US" sz="2000" i="1">
                            <a:latin typeface="Cambria Math" panose="02040503050406030204" pitchFamily="18" charset="0"/>
                          </a:rPr>
                        </m:ctrlPr>
                      </m:sSubPr>
                      <m:e>
                        <m:r>
                          <a:rPr lang="en-US" sz="2000" b="0" i="1">
                            <a:latin typeface="Cambria Math" panose="02040503050406030204" pitchFamily="18" charset="0"/>
                          </a:rPr>
                          <m:t>𝑐</m:t>
                        </m:r>
                      </m:e>
                      <m:sub>
                        <m:r>
                          <a:rPr lang="en-US" sz="2000" b="0" i="1">
                            <a:latin typeface="Cambria Math" panose="02040503050406030204" pitchFamily="18" charset="0"/>
                          </a:rPr>
                          <m:t>𝑚</m:t>
                        </m:r>
                      </m:sub>
                    </m:sSub>
                  </m:oMath>
                </a14:m>
                <a:r>
                  <a:rPr lang="en-US" sz="2000" dirty="0">
                    <a:latin typeface="Times New Roman" panose="02020603050405020304" pitchFamily="18" charset="0"/>
                    <a:cs typeface="Times New Roman" panose="02020603050405020304" pitchFamily="18" charset="0"/>
                  </a:rPr>
                  <a:t>, where </a:t>
                </a:r>
                <a14:m>
                  <m:oMath xmlns:m="http://schemas.openxmlformats.org/officeDocument/2006/math">
                    <m:sSub>
                      <m:sSubPr>
                        <m:ctrlPr>
                          <a:rPr lang="en-US" sz="2000" i="1">
                            <a:latin typeface="Cambria Math" panose="02040503050406030204" pitchFamily="18" charset="0"/>
                          </a:rPr>
                        </m:ctrlPr>
                      </m:sSubPr>
                      <m:e>
                        <m:r>
                          <a:rPr lang="en-US" sz="2000" b="0" i="1">
                            <a:latin typeface="Cambria Math" panose="02040503050406030204" pitchFamily="18" charset="0"/>
                          </a:rPr>
                          <m:t>𝑐</m:t>
                        </m:r>
                      </m:e>
                      <m:sub>
                        <m:r>
                          <a:rPr lang="en-US" sz="2000" b="0" i="1">
                            <a:latin typeface="Cambria Math" panose="02040503050406030204" pitchFamily="18" charset="0"/>
                          </a:rPr>
                          <m:t>𝑚</m:t>
                        </m:r>
                      </m:sub>
                    </m:sSub>
                    <m:r>
                      <a:rPr lang="en-US" sz="2000" i="1">
                        <a:latin typeface="Cambria Math" panose="02040503050406030204" pitchFamily="18" charset="0"/>
                      </a:rPr>
                      <m:t> </m:t>
                    </m:r>
                  </m:oMath>
                </a14:m>
                <a:r>
                  <a:rPr lang="en-US" sz="2000"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𝑑</m:t>
                        </m:r>
                      </m:e>
                      <m:sub>
                        <m:r>
                          <m:rPr>
                            <m:sty m:val="p"/>
                          </m:rPr>
                          <a:rPr lang="el-GR" sz="2000" i="1">
                            <a:latin typeface="Cambria Math" panose="02040503050406030204" pitchFamily="18" charset="0"/>
                          </a:rPr>
                          <m:t>α</m:t>
                        </m:r>
                      </m:sub>
                    </m:sSub>
                  </m:oMath>
                </a14:m>
                <a:r>
                  <a:rPr lang="en-US" sz="2000" dirty="0">
                    <a:latin typeface="Times New Roman" panose="02020603050405020304" pitchFamily="18" charset="0"/>
                    <a:cs typeface="Times New Roman" panose="02020603050405020304" pitchFamily="18" charset="0"/>
                  </a:rPr>
                  <a:t>(1, ν). Otherwise, accept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𝐻</m:t>
                        </m:r>
                      </m:e>
                      <m:sub>
                        <m:r>
                          <a:rPr lang="en-US" sz="2000" i="1">
                            <a:latin typeface="Cambria Math" panose="02040503050406030204" pitchFamily="18" charset="0"/>
                          </a:rPr>
                          <m:t>(</m:t>
                        </m:r>
                        <m:r>
                          <a:rPr lang="en-US" sz="2000" i="1">
                            <a:latin typeface="Cambria Math" panose="02040503050406030204" pitchFamily="18" charset="0"/>
                          </a:rPr>
                          <m:t>𝑚</m:t>
                        </m:r>
                        <m:r>
                          <a:rPr lang="en-US" sz="2000" i="1">
                            <a:latin typeface="Cambria Math" panose="02040503050406030204" pitchFamily="18" charset="0"/>
                          </a:rPr>
                          <m:t>)</m:t>
                        </m:r>
                      </m:sub>
                    </m:sSub>
                  </m:oMath>
                </a14:m>
                <a:r>
                  <a:rPr lang="en-US" sz="2000" dirty="0">
                    <a:latin typeface="Times New Roman" panose="02020603050405020304" pitchFamily="18" charset="0"/>
                    <a:cs typeface="Times New Roman" panose="02020603050405020304" pitchFamily="18" charset="0"/>
                  </a:rPr>
                  <a:t>.</a:t>
                </a:r>
              </a:p>
              <a:p>
                <a:pPr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p:txBody>
          </p:sp>
        </mc:Choice>
        <mc:Fallback xmlns="">
          <p:sp>
            <p:nvSpPr>
              <p:cNvPr id="2" name="Text Placeholder 1">
                <a:extLst>
                  <a:ext uri="{FF2B5EF4-FFF2-40B4-BE49-F238E27FC236}">
                    <a16:creationId xmlns:a16="http://schemas.microsoft.com/office/drawing/2014/main" id="{267743C9-FA25-E7BA-CA5A-89CAF9284C35}"/>
                  </a:ext>
                </a:extLst>
              </p:cNvPr>
              <p:cNvSpPr>
                <a:spLocks noGrp="1" noRot="1" noChangeAspect="1" noMove="1" noResize="1" noEditPoints="1" noAdjustHandles="1" noChangeArrowheads="1" noChangeShapeType="1" noTextEdit="1"/>
              </p:cNvSpPr>
              <p:nvPr>
                <p:ph type="body" sz="quarter" idx="22"/>
              </p:nvPr>
            </p:nvSpPr>
            <p:spPr>
              <a:xfrm>
                <a:off x="365124" y="1151363"/>
                <a:ext cx="11460163" cy="4796675"/>
              </a:xfrm>
              <a:blipFill>
                <a:blip r:embed="rId2"/>
                <a:stretch>
                  <a:fillRect/>
                </a:stretch>
              </a:blipFill>
            </p:spPr>
            <p:txBody>
              <a:bodyPr/>
              <a:lstStyle/>
              <a:p>
                <a:r>
                  <a:rPr lang="en-US">
                    <a:noFill/>
                  </a:rPr>
                  <a:t> </a:t>
                </a:r>
              </a:p>
            </p:txBody>
          </p:sp>
        </mc:Fallback>
      </mc:AlternateContent>
      <p:sp>
        <p:nvSpPr>
          <p:cNvPr id="4" name="Title 3">
            <a:extLst>
              <a:ext uri="{FF2B5EF4-FFF2-40B4-BE49-F238E27FC236}">
                <a16:creationId xmlns:a16="http://schemas.microsoft.com/office/drawing/2014/main" id="{9F7A181C-A28F-AA9C-F0AF-202CD1B08B1E}"/>
              </a:ext>
            </a:extLst>
          </p:cNvPr>
          <p:cNvSpPr>
            <a:spLocks noGrp="1"/>
          </p:cNvSpPr>
          <p:nvPr>
            <p:ph type="title"/>
          </p:nvPr>
        </p:nvSpPr>
        <p:spPr/>
        <p:txBody>
          <a:bodyPr/>
          <a:lstStyle/>
          <a:p>
            <a:r>
              <a:rPr lang="en-US" sz="2800" b="1" dirty="0"/>
              <a:t>Step-down Dunnett Procedure</a:t>
            </a:r>
            <a:endParaRPr lang="en-US" dirty="0"/>
          </a:p>
        </p:txBody>
      </p:sp>
      <p:sp>
        <p:nvSpPr>
          <p:cNvPr id="3" name="Slide Number Placeholder 2">
            <a:extLst>
              <a:ext uri="{FF2B5EF4-FFF2-40B4-BE49-F238E27FC236}">
                <a16:creationId xmlns:a16="http://schemas.microsoft.com/office/drawing/2014/main" id="{6226E221-CC2B-A9BB-3EC9-024015BFB697}"/>
              </a:ext>
            </a:extLst>
          </p:cNvPr>
          <p:cNvSpPr>
            <a:spLocks noGrp="1"/>
          </p:cNvSpPr>
          <p:nvPr>
            <p:ph type="sldNum" sz="quarter" idx="21"/>
          </p:nvPr>
        </p:nvSpPr>
        <p:spPr/>
        <p:txBody>
          <a:bodyPr/>
          <a:lstStyle/>
          <a:p>
            <a:fld id="{997006E5-C7AA-4492-BE99-3C3768669B0A}" type="slidenum">
              <a:rPr lang="en-US" smtClean="0"/>
              <a:t>48</a:t>
            </a:fld>
            <a:endParaRPr lang="en-US"/>
          </a:p>
        </p:txBody>
      </p:sp>
    </p:spTree>
    <p:extLst>
      <p:ext uri="{BB962C8B-B14F-4D97-AF65-F5344CB8AC3E}">
        <p14:creationId xmlns:p14="http://schemas.microsoft.com/office/powerpoint/2010/main" val="4282189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74E4C94D-F62F-4ADC-F134-AC00B64BA4A5}"/>
                  </a:ext>
                </a:extLst>
              </p:cNvPr>
              <p:cNvSpPr>
                <a:spLocks noGrp="1"/>
              </p:cNvSpPr>
              <p:nvPr>
                <p:ph type="body" sz="quarter" idx="22"/>
              </p:nvPr>
            </p:nvSpPr>
            <p:spPr>
              <a:xfrm>
                <a:off x="365125" y="896645"/>
                <a:ext cx="11460163" cy="5273336"/>
              </a:xfrm>
            </p:spPr>
            <p:txBody>
              <a:bodyPr/>
              <a:lstStyle/>
              <a:p>
                <a:pPr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The step-up Dunnett procedure serves as the parametric extension of the Hochberg procedure.</a:t>
                </a:r>
              </a:p>
              <a:p>
                <a:pPr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It uses a similar step-up algorithm and begins with the null hypothesis corresponding to the least significant test statistic. If this null hypothesis is rejected, testing stops, and all remaining null hypotheses are rejected.</a:t>
                </a:r>
              </a:p>
              <a:p>
                <a:pPr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To define a step-down Dunnett procedure, let </a:t>
                </a:r>
                <a14:m>
                  <m:oMath xmlns:m="http://schemas.openxmlformats.org/officeDocument/2006/math">
                    <m:sSub>
                      <m:sSubPr>
                        <m:ctrlPr>
                          <a:rPr lang="en-US" sz="2000" i="1">
                            <a:latin typeface="Cambria Math" panose="02040503050406030204" pitchFamily="18" charset="0"/>
                          </a:rPr>
                        </m:ctrlPr>
                      </m:sSubPr>
                      <m:e>
                        <m:r>
                          <a:rPr lang="en-US" sz="2000" b="0" i="1">
                            <a:latin typeface="Cambria Math" panose="02040503050406030204" pitchFamily="18" charset="0"/>
                          </a:rPr>
                          <m:t>𝑑</m:t>
                        </m:r>
                      </m:e>
                      <m:sub>
                        <m:r>
                          <m:rPr>
                            <m:sty m:val="p"/>
                          </m:rPr>
                          <a:rPr lang="el-GR" sz="2000" i="1">
                            <a:latin typeface="Cambria Math" panose="02040503050406030204" pitchFamily="18" charset="0"/>
                          </a:rPr>
                          <m:t>α</m:t>
                        </m:r>
                      </m:sub>
                    </m:sSub>
                  </m:oMath>
                </a14:m>
                <a:r>
                  <a:rPr lang="en-US" sz="2000" dirty="0">
                    <a:latin typeface="Times New Roman" panose="02020603050405020304" pitchFamily="18" charset="0"/>
                    <a:cs typeface="Times New Roman" panose="02020603050405020304" pitchFamily="18" charset="0"/>
                  </a:rPr>
                  <a:t>(i, ν), i = 1, . . . , m, denote the (1 − α)-quantile of the i-variate t distribution with ν = (m + 1)(n − 1) degrees of freedom. </a:t>
                </a:r>
              </a:p>
              <a:p>
                <a:pPr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marL="514350" indent="-514350" algn="just">
                  <a:buFont typeface="+mj-lt"/>
                  <a:buAutoNum type="arabicPeriod"/>
                </a:pPr>
                <a:r>
                  <a:rPr lang="en-US" sz="2000" dirty="0">
                    <a:latin typeface="Times New Roman" panose="02020603050405020304" pitchFamily="18" charset="0"/>
                    <a:cs typeface="Times New Roman" panose="02020603050405020304" pitchFamily="18" charset="0"/>
                  </a:rPr>
                  <a:t>Accept </a:t>
                </a:r>
                <a14:m>
                  <m:oMath xmlns:m="http://schemas.openxmlformats.org/officeDocument/2006/math">
                    <m:sSub>
                      <m:sSubPr>
                        <m:ctrlPr>
                          <a:rPr lang="en-US" sz="2000" i="1">
                            <a:latin typeface="Cambria Math" panose="02040503050406030204" pitchFamily="18" charset="0"/>
                          </a:rPr>
                        </m:ctrlPr>
                      </m:sSubPr>
                      <m:e>
                        <m:r>
                          <a:rPr lang="en-US" sz="2000" b="0" i="1">
                            <a:latin typeface="Cambria Math" panose="02040503050406030204" pitchFamily="18" charset="0"/>
                          </a:rPr>
                          <m:t>𝐻</m:t>
                        </m:r>
                      </m:e>
                      <m:sub>
                        <m:r>
                          <a:rPr lang="en-US" sz="2000" b="0" i="1">
                            <a:latin typeface="Cambria Math" panose="02040503050406030204" pitchFamily="18" charset="0"/>
                          </a:rPr>
                          <m:t>(1)</m:t>
                        </m:r>
                      </m:sub>
                    </m:sSub>
                  </m:oMath>
                </a14:m>
                <a:r>
                  <a:rPr lang="en-US" sz="2000" dirty="0">
                    <a:latin typeface="Times New Roman" panose="02020603050405020304" pitchFamily="18" charset="0"/>
                    <a:cs typeface="Times New Roman" panose="02020603050405020304" pitchFamily="18" charset="0"/>
                  </a:rPr>
                  <a:t> if </a:t>
                </a:r>
                <a14:m>
                  <m:oMath xmlns:m="http://schemas.openxmlformats.org/officeDocument/2006/math">
                    <m:sSub>
                      <m:sSubPr>
                        <m:ctrlPr>
                          <a:rPr lang="en-US" sz="2000" i="1">
                            <a:latin typeface="Cambria Math" panose="02040503050406030204" pitchFamily="18" charset="0"/>
                          </a:rPr>
                        </m:ctrlPr>
                      </m:sSubPr>
                      <m:e>
                        <m:r>
                          <a:rPr lang="en-US" sz="2000" b="0" i="1">
                            <a:latin typeface="Cambria Math" panose="02040503050406030204" pitchFamily="18" charset="0"/>
                          </a:rPr>
                          <m:t>𝑡</m:t>
                        </m:r>
                      </m:e>
                      <m:sub>
                        <m:r>
                          <a:rPr lang="en-US" sz="2000" i="1">
                            <a:latin typeface="Cambria Math" panose="02040503050406030204" pitchFamily="18" charset="0"/>
                          </a:rPr>
                          <m:t>(1)</m:t>
                        </m:r>
                      </m:sub>
                    </m:sSub>
                    <m:r>
                      <a:rPr lang="en-US" sz="2000" b="0" i="0" smtClean="0">
                        <a:latin typeface="Cambria Math" panose="02040503050406030204" pitchFamily="18" charset="0"/>
                      </a:rPr>
                      <m:t>&lt;</m:t>
                    </m:r>
                  </m:oMath>
                </a14:m>
                <a:r>
                  <a:rPr lang="en-US" sz="2000"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sz="2000" i="1">
                            <a:latin typeface="Cambria Math" panose="02040503050406030204" pitchFamily="18" charset="0"/>
                          </a:rPr>
                        </m:ctrlPr>
                      </m:sSubPr>
                      <m:e>
                        <m:r>
                          <a:rPr lang="en-US" sz="2000" b="0" i="1">
                            <a:latin typeface="Cambria Math" panose="02040503050406030204" pitchFamily="18" charset="0"/>
                          </a:rPr>
                          <m:t>𝑐</m:t>
                        </m:r>
                      </m:e>
                      <m:sub>
                        <m:r>
                          <a:rPr lang="en-US" sz="2000" i="1">
                            <a:latin typeface="Cambria Math" panose="02040503050406030204" pitchFamily="18" charset="0"/>
                          </a:rPr>
                          <m:t>1</m:t>
                        </m:r>
                      </m:sub>
                    </m:sSub>
                  </m:oMath>
                </a14:m>
                <a:r>
                  <a:rPr lang="en-US" sz="2000" dirty="0">
                    <a:latin typeface="Times New Roman" panose="02020603050405020304" pitchFamily="18" charset="0"/>
                    <a:cs typeface="Times New Roman" panose="02020603050405020304" pitchFamily="18" charset="0"/>
                  </a:rPr>
                  <a:t>, where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𝑐</m:t>
                        </m:r>
                      </m:e>
                      <m:sub>
                        <m:r>
                          <a:rPr lang="en-US" sz="2000" i="1">
                            <a:latin typeface="Cambria Math" panose="02040503050406030204" pitchFamily="18" charset="0"/>
                          </a:rPr>
                          <m:t>1</m:t>
                        </m:r>
                      </m:sub>
                    </m:sSub>
                  </m:oMath>
                </a14:m>
                <a:r>
                  <a:rPr lang="en-US" sz="2000" dirty="0">
                    <a:latin typeface="Times New Roman" panose="02020603050405020304" pitchFamily="18" charset="0"/>
                    <a:cs typeface="Times New Roman" panose="02020603050405020304" pitchFamily="18" charset="0"/>
                  </a:rPr>
                  <a:t> =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𝑑</m:t>
                        </m:r>
                      </m:e>
                      <m:sub>
                        <m:r>
                          <m:rPr>
                            <m:sty m:val="p"/>
                          </m:rPr>
                          <a:rPr lang="el-GR" sz="2000" i="1">
                            <a:latin typeface="Cambria Math" panose="02040503050406030204" pitchFamily="18" charset="0"/>
                          </a:rPr>
                          <m:t>α</m:t>
                        </m:r>
                      </m:sub>
                    </m:sSub>
                  </m:oMath>
                </a14:m>
                <a:r>
                  <a:rPr lang="en-US" sz="2000" dirty="0">
                    <a:latin typeface="Times New Roman" panose="02020603050405020304" pitchFamily="18" charset="0"/>
                    <a:cs typeface="Times New Roman" panose="02020603050405020304" pitchFamily="18" charset="0"/>
                  </a:rPr>
                  <a:t>(i, ν). If this hypothesis is not significant, proceed to Step 2. Otherwise, reject all hypotheses and stop. </a:t>
                </a:r>
              </a:p>
              <a:p>
                <a:pPr marL="514350" indent="-514350" algn="just">
                  <a:buFont typeface="+mj-lt"/>
                  <a:buAutoNum type="arabicPeriod"/>
                </a:pPr>
                <a:r>
                  <a:rPr lang="en-US" sz="2000" dirty="0">
                    <a:latin typeface="Times New Roman" panose="02020603050405020304" pitchFamily="18" charset="0"/>
                    <a:cs typeface="Times New Roman" panose="02020603050405020304" pitchFamily="18" charset="0"/>
                  </a:rPr>
                  <a:t>Steps i = 2, . . . , m − 1. Accept </a:t>
                </a:r>
                <a14:m>
                  <m:oMath xmlns:m="http://schemas.openxmlformats.org/officeDocument/2006/math">
                    <m:sSub>
                      <m:sSubPr>
                        <m:ctrlPr>
                          <a:rPr lang="en-US" sz="2000" i="1">
                            <a:latin typeface="Cambria Math" panose="02040503050406030204" pitchFamily="18" charset="0"/>
                          </a:rPr>
                        </m:ctrlPr>
                      </m:sSubPr>
                      <m:e>
                        <m:r>
                          <a:rPr lang="en-US" sz="2000" b="0" i="1">
                            <a:latin typeface="Cambria Math" panose="02040503050406030204" pitchFamily="18" charset="0"/>
                          </a:rPr>
                          <m:t>𝐻</m:t>
                        </m:r>
                      </m:e>
                      <m:sub>
                        <m:r>
                          <a:rPr lang="en-US" sz="2000" b="0" i="1">
                            <a:latin typeface="Cambria Math" panose="02040503050406030204" pitchFamily="18" charset="0"/>
                          </a:rPr>
                          <m:t>(</m:t>
                        </m:r>
                        <m:r>
                          <a:rPr lang="en-US" sz="2000" b="0" i="1">
                            <a:latin typeface="Cambria Math" panose="02040503050406030204" pitchFamily="18" charset="0"/>
                          </a:rPr>
                          <m:t>𝑖</m:t>
                        </m:r>
                        <m:r>
                          <a:rPr lang="en-US" sz="2000" b="0" i="1">
                            <a:latin typeface="Cambria Math" panose="02040503050406030204" pitchFamily="18" charset="0"/>
                          </a:rPr>
                          <m:t>)</m:t>
                        </m:r>
                      </m:sub>
                    </m:sSub>
                    <m:r>
                      <a:rPr lang="en-US" sz="2000" b="0" i="1">
                        <a:latin typeface="Cambria Math" panose="02040503050406030204" pitchFamily="18" charset="0"/>
                      </a:rPr>
                      <m:t> </m:t>
                    </m:r>
                  </m:oMath>
                </a14:m>
                <a:r>
                  <a:rPr lang="en-US" sz="2000" dirty="0">
                    <a:latin typeface="Times New Roman" panose="02020603050405020304" pitchFamily="18" charset="0"/>
                    <a:cs typeface="Times New Roman" panose="02020603050405020304" pitchFamily="18" charset="0"/>
                  </a:rPr>
                  <a:t>if </a:t>
                </a:r>
                <a14:m>
                  <m:oMath xmlns:m="http://schemas.openxmlformats.org/officeDocument/2006/math">
                    <m:sSub>
                      <m:sSubPr>
                        <m:ctrlPr>
                          <a:rPr lang="en-US" sz="2000" i="1">
                            <a:latin typeface="Cambria Math" panose="02040503050406030204" pitchFamily="18" charset="0"/>
                          </a:rPr>
                        </m:ctrlPr>
                      </m:sSubPr>
                      <m:e>
                        <m:r>
                          <a:rPr lang="en-US" sz="2000" b="0" i="1">
                            <a:latin typeface="Cambria Math" panose="02040503050406030204" pitchFamily="18" charset="0"/>
                          </a:rPr>
                          <m:t>𝑡</m:t>
                        </m:r>
                      </m:e>
                      <m:sub>
                        <m:r>
                          <a:rPr lang="en-US" sz="2000" i="1">
                            <a:latin typeface="Cambria Math" panose="02040503050406030204" pitchFamily="18" charset="0"/>
                          </a:rPr>
                          <m:t>(</m:t>
                        </m:r>
                        <m:r>
                          <a:rPr lang="en-US" sz="2000" b="0" i="1">
                            <a:latin typeface="Cambria Math" panose="02040503050406030204" pitchFamily="18" charset="0"/>
                          </a:rPr>
                          <m:t>𝑖</m:t>
                        </m:r>
                        <m:r>
                          <a:rPr lang="en-US" sz="2000" i="1">
                            <a:latin typeface="Cambria Math" panose="02040503050406030204" pitchFamily="18" charset="0"/>
                          </a:rPr>
                          <m:t>)</m:t>
                        </m:r>
                      </m:sub>
                    </m:sSub>
                    <m:r>
                      <a:rPr lang="en-US" sz="2000" b="0" i="0" smtClean="0">
                        <a:latin typeface="Cambria Math" panose="02040503050406030204" pitchFamily="18" charset="0"/>
                      </a:rPr>
                      <m:t>&lt;</m:t>
                    </m:r>
                  </m:oMath>
                </a14:m>
                <a:r>
                  <a:rPr lang="en-US" sz="2000"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sz="2000" i="1">
                            <a:latin typeface="Cambria Math" panose="02040503050406030204" pitchFamily="18" charset="0"/>
                          </a:rPr>
                        </m:ctrlPr>
                      </m:sSubPr>
                      <m:e>
                        <m:r>
                          <a:rPr lang="en-US" sz="2000" b="0" i="1">
                            <a:latin typeface="Cambria Math" panose="02040503050406030204" pitchFamily="18" charset="0"/>
                          </a:rPr>
                          <m:t>𝑐</m:t>
                        </m:r>
                      </m:e>
                      <m:sub>
                        <m:r>
                          <a:rPr lang="en-US" sz="2000" b="0" i="1">
                            <a:latin typeface="Cambria Math" panose="02040503050406030204" pitchFamily="18" charset="0"/>
                          </a:rPr>
                          <m:t>𝑖</m:t>
                        </m:r>
                      </m:sub>
                    </m:sSub>
                  </m:oMath>
                </a14:m>
                <a:r>
                  <a:rPr lang="en-US" sz="2000" dirty="0">
                    <a:latin typeface="Times New Roman" panose="02020603050405020304" pitchFamily="18" charset="0"/>
                    <a:cs typeface="Times New Roman" panose="02020603050405020304" pitchFamily="18" charset="0"/>
                  </a:rPr>
                  <a:t> , where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𝑐</m:t>
                        </m:r>
                      </m:e>
                      <m:sub>
                        <m:r>
                          <a:rPr lang="en-US" sz="2000" i="1">
                            <a:latin typeface="Cambria Math" panose="02040503050406030204" pitchFamily="18" charset="0"/>
                          </a:rPr>
                          <m:t>𝑖</m:t>
                        </m:r>
                      </m:sub>
                    </m:sSub>
                  </m:oMath>
                </a14:m>
                <a:r>
                  <a:rPr lang="en-US" sz="2000" dirty="0">
                    <a:latin typeface="Times New Roman" panose="02020603050405020304" pitchFamily="18" charset="0"/>
                    <a:cs typeface="Times New Roman" panose="02020603050405020304" pitchFamily="18" charset="0"/>
                  </a:rPr>
                  <a:t> =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𝑑</m:t>
                        </m:r>
                      </m:e>
                      <m:sub>
                        <m:r>
                          <m:rPr>
                            <m:sty m:val="p"/>
                          </m:rPr>
                          <a:rPr lang="el-GR" sz="2000" i="1">
                            <a:latin typeface="Cambria Math" panose="02040503050406030204" pitchFamily="18" charset="0"/>
                          </a:rPr>
                          <m:t>α</m:t>
                        </m:r>
                      </m:sub>
                    </m:sSub>
                  </m:oMath>
                </a14:m>
                <a:r>
                  <a:rPr lang="en-US" sz="2000" dirty="0">
                    <a:latin typeface="Times New Roman" panose="02020603050405020304" pitchFamily="18" charset="0"/>
                    <a:cs typeface="Times New Roman" panose="02020603050405020304" pitchFamily="18" charset="0"/>
                  </a:rPr>
                  <a:t>(i, ν). If this hypothesis is not significant, proceed to Step i + 1. Otherwise, reject all remaining hypotheses and stop.</a:t>
                </a:r>
              </a:p>
              <a:p>
                <a:pPr marL="514350" indent="-514350" algn="just">
                  <a:buFont typeface="+mj-lt"/>
                  <a:buAutoNum type="arabicPeriod"/>
                </a:pPr>
                <a:r>
                  <a:rPr lang="en-US" sz="2000" dirty="0">
                    <a:latin typeface="Times New Roman" panose="02020603050405020304" pitchFamily="18" charset="0"/>
                    <a:cs typeface="Times New Roman" panose="02020603050405020304" pitchFamily="18" charset="0"/>
                  </a:rPr>
                  <a:t>Step m. Accept </a:t>
                </a:r>
                <a14:m>
                  <m:oMath xmlns:m="http://schemas.openxmlformats.org/officeDocument/2006/math">
                    <m:sSub>
                      <m:sSubPr>
                        <m:ctrlPr>
                          <a:rPr lang="en-US" sz="2000" i="1">
                            <a:latin typeface="Cambria Math" panose="02040503050406030204" pitchFamily="18" charset="0"/>
                          </a:rPr>
                        </m:ctrlPr>
                      </m:sSubPr>
                      <m:e>
                        <m:r>
                          <a:rPr lang="en-US" sz="2000" b="0" i="1">
                            <a:latin typeface="Cambria Math" panose="02040503050406030204" pitchFamily="18" charset="0"/>
                          </a:rPr>
                          <m:t>𝐻</m:t>
                        </m:r>
                      </m:e>
                      <m:sub>
                        <m:r>
                          <a:rPr lang="en-US" sz="2000" b="0" i="1">
                            <a:latin typeface="Cambria Math" panose="02040503050406030204" pitchFamily="18" charset="0"/>
                          </a:rPr>
                          <m:t>(</m:t>
                        </m:r>
                        <m:r>
                          <a:rPr lang="en-US" sz="2000" b="0" i="1">
                            <a:latin typeface="Cambria Math" panose="02040503050406030204" pitchFamily="18" charset="0"/>
                          </a:rPr>
                          <m:t>𝑚</m:t>
                        </m:r>
                        <m:r>
                          <a:rPr lang="en-US" sz="2000" b="0" i="1">
                            <a:latin typeface="Cambria Math" panose="02040503050406030204" pitchFamily="18" charset="0"/>
                          </a:rPr>
                          <m:t>)</m:t>
                        </m:r>
                      </m:sub>
                    </m:sSub>
                  </m:oMath>
                </a14:m>
                <a:r>
                  <a:rPr lang="en-US" sz="2000" dirty="0">
                    <a:latin typeface="Times New Roman" panose="02020603050405020304" pitchFamily="18" charset="0"/>
                    <a:cs typeface="Times New Roman" panose="02020603050405020304" pitchFamily="18" charset="0"/>
                  </a:rPr>
                  <a:t> if </a:t>
                </a:r>
                <a14:m>
                  <m:oMath xmlns:m="http://schemas.openxmlformats.org/officeDocument/2006/math">
                    <m:sSub>
                      <m:sSubPr>
                        <m:ctrlPr>
                          <a:rPr lang="en-US" sz="2000" i="1">
                            <a:latin typeface="Cambria Math" panose="02040503050406030204" pitchFamily="18" charset="0"/>
                          </a:rPr>
                        </m:ctrlPr>
                      </m:sSubPr>
                      <m:e>
                        <m:r>
                          <a:rPr lang="en-US" sz="2000" b="0" i="1">
                            <a:latin typeface="Cambria Math" panose="02040503050406030204" pitchFamily="18" charset="0"/>
                          </a:rPr>
                          <m:t>𝑡</m:t>
                        </m:r>
                      </m:e>
                      <m:sub>
                        <m:r>
                          <a:rPr lang="en-US" sz="2000" i="1">
                            <a:latin typeface="Cambria Math" panose="02040503050406030204" pitchFamily="18" charset="0"/>
                          </a:rPr>
                          <m:t>(</m:t>
                        </m:r>
                        <m:r>
                          <a:rPr lang="en-US" sz="2000" b="0" i="1">
                            <a:latin typeface="Cambria Math" panose="02040503050406030204" pitchFamily="18" charset="0"/>
                          </a:rPr>
                          <m:t>𝑚</m:t>
                        </m:r>
                        <m:r>
                          <a:rPr lang="en-US" sz="2000" i="1">
                            <a:latin typeface="Cambria Math" panose="02040503050406030204" pitchFamily="18" charset="0"/>
                          </a:rPr>
                          <m:t>)</m:t>
                        </m:r>
                      </m:sub>
                    </m:sSub>
                  </m:oMath>
                </a14:m>
                <a:r>
                  <a:rPr lang="en-US" sz="2000" dirty="0">
                    <a:latin typeface="Times New Roman" panose="02020603050405020304" pitchFamily="18" charset="0"/>
                    <a:cs typeface="Times New Roman" panose="02020603050405020304" pitchFamily="18" charset="0"/>
                  </a:rPr>
                  <a:t> &lt; </a:t>
                </a:r>
                <a14:m>
                  <m:oMath xmlns:m="http://schemas.openxmlformats.org/officeDocument/2006/math">
                    <m:sSub>
                      <m:sSubPr>
                        <m:ctrlPr>
                          <a:rPr lang="en-US" sz="2000" i="1">
                            <a:latin typeface="Cambria Math" panose="02040503050406030204" pitchFamily="18" charset="0"/>
                          </a:rPr>
                        </m:ctrlPr>
                      </m:sSubPr>
                      <m:e>
                        <m:r>
                          <a:rPr lang="en-US" sz="2000" b="0" i="1">
                            <a:latin typeface="Cambria Math" panose="02040503050406030204" pitchFamily="18" charset="0"/>
                          </a:rPr>
                          <m:t>𝑐</m:t>
                        </m:r>
                      </m:e>
                      <m:sub>
                        <m:r>
                          <a:rPr lang="en-US" sz="2000" b="0" i="1">
                            <a:latin typeface="Cambria Math" panose="02040503050406030204" pitchFamily="18" charset="0"/>
                          </a:rPr>
                          <m:t>𝑚</m:t>
                        </m:r>
                      </m:sub>
                    </m:sSub>
                  </m:oMath>
                </a14:m>
                <a:r>
                  <a:rPr lang="en-US" sz="2000" dirty="0">
                    <a:latin typeface="Times New Roman" panose="02020603050405020304" pitchFamily="18" charset="0"/>
                    <a:cs typeface="Times New Roman" panose="02020603050405020304" pitchFamily="18" charset="0"/>
                  </a:rPr>
                  <a:t>, where </a:t>
                </a:r>
                <a14:m>
                  <m:oMath xmlns:m="http://schemas.openxmlformats.org/officeDocument/2006/math">
                    <m:sSub>
                      <m:sSubPr>
                        <m:ctrlPr>
                          <a:rPr lang="en-US" sz="2000" i="1">
                            <a:latin typeface="Cambria Math" panose="02040503050406030204" pitchFamily="18" charset="0"/>
                          </a:rPr>
                        </m:ctrlPr>
                      </m:sSubPr>
                      <m:e>
                        <m:r>
                          <a:rPr lang="en-US" sz="2000" b="0" i="1">
                            <a:latin typeface="Cambria Math" panose="02040503050406030204" pitchFamily="18" charset="0"/>
                          </a:rPr>
                          <m:t>𝑐</m:t>
                        </m:r>
                      </m:e>
                      <m:sub>
                        <m:r>
                          <a:rPr lang="en-US" sz="2000" b="0" i="1">
                            <a:latin typeface="Cambria Math" panose="02040503050406030204" pitchFamily="18" charset="0"/>
                          </a:rPr>
                          <m:t>𝑚</m:t>
                        </m:r>
                      </m:sub>
                    </m:sSub>
                    <m:r>
                      <a:rPr lang="en-US" sz="2000" i="1">
                        <a:latin typeface="Cambria Math" panose="02040503050406030204" pitchFamily="18" charset="0"/>
                      </a:rPr>
                      <m:t> </m:t>
                    </m:r>
                  </m:oMath>
                </a14:m>
                <a:r>
                  <a:rPr lang="en-US" sz="2000"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𝑑</m:t>
                        </m:r>
                      </m:e>
                      <m:sub>
                        <m:r>
                          <m:rPr>
                            <m:sty m:val="p"/>
                          </m:rPr>
                          <a:rPr lang="el-GR" sz="2000" i="1">
                            <a:latin typeface="Cambria Math" panose="02040503050406030204" pitchFamily="18" charset="0"/>
                          </a:rPr>
                          <m:t>α</m:t>
                        </m:r>
                      </m:sub>
                    </m:sSub>
                  </m:oMath>
                </a14:m>
                <a:r>
                  <a:rPr lang="en-US" sz="2000" dirty="0">
                    <a:latin typeface="Times New Roman" panose="02020603050405020304" pitchFamily="18" charset="0"/>
                    <a:cs typeface="Times New Roman" panose="02020603050405020304" pitchFamily="18" charset="0"/>
                  </a:rPr>
                  <a:t>(m, ν). Otherwise, reject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𝐻</m:t>
                        </m:r>
                      </m:e>
                      <m:sub>
                        <m:r>
                          <a:rPr lang="en-US" sz="2000" i="1">
                            <a:latin typeface="Cambria Math" panose="02040503050406030204" pitchFamily="18" charset="0"/>
                          </a:rPr>
                          <m:t>(</m:t>
                        </m:r>
                        <m:r>
                          <a:rPr lang="en-US" sz="2000" i="1">
                            <a:latin typeface="Cambria Math" panose="02040503050406030204" pitchFamily="18" charset="0"/>
                          </a:rPr>
                          <m:t>𝑚</m:t>
                        </m:r>
                        <m:r>
                          <a:rPr lang="en-US" sz="2000" i="1">
                            <a:latin typeface="Cambria Math" panose="02040503050406030204" pitchFamily="18" charset="0"/>
                          </a:rPr>
                          <m:t>)</m:t>
                        </m:r>
                      </m:sub>
                    </m:sSub>
                  </m:oMath>
                </a14:m>
                <a:r>
                  <a:rPr lang="en-US" sz="2000" dirty="0">
                    <a:latin typeface="Times New Roman" panose="02020603050405020304" pitchFamily="18" charset="0"/>
                    <a:cs typeface="Times New Roman" panose="02020603050405020304" pitchFamily="18" charset="0"/>
                  </a:rPr>
                  <a:t>.</a:t>
                </a:r>
              </a:p>
              <a:p>
                <a:pPr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p:txBody>
          </p:sp>
        </mc:Choice>
        <mc:Fallback xmlns="">
          <p:sp>
            <p:nvSpPr>
              <p:cNvPr id="2" name="Text Placeholder 1">
                <a:extLst>
                  <a:ext uri="{FF2B5EF4-FFF2-40B4-BE49-F238E27FC236}">
                    <a16:creationId xmlns:a16="http://schemas.microsoft.com/office/drawing/2014/main" id="{74E4C94D-F62F-4ADC-F134-AC00B64BA4A5}"/>
                  </a:ext>
                </a:extLst>
              </p:cNvPr>
              <p:cNvSpPr>
                <a:spLocks noGrp="1" noRot="1" noChangeAspect="1" noMove="1" noResize="1" noEditPoints="1" noAdjustHandles="1" noChangeArrowheads="1" noChangeShapeType="1" noTextEdit="1"/>
              </p:cNvSpPr>
              <p:nvPr>
                <p:ph type="body" sz="quarter" idx="22"/>
              </p:nvPr>
            </p:nvSpPr>
            <p:spPr>
              <a:xfrm>
                <a:off x="365125" y="896645"/>
                <a:ext cx="11460163" cy="5273336"/>
              </a:xfrm>
              <a:blipFill>
                <a:blip r:embed="rId2"/>
                <a:stretch>
                  <a:fillRect/>
                </a:stretch>
              </a:blipFill>
            </p:spPr>
            <p:txBody>
              <a:bodyPr/>
              <a:lstStyle/>
              <a:p>
                <a:r>
                  <a:rPr lang="en-US">
                    <a:noFill/>
                  </a:rPr>
                  <a:t> </a:t>
                </a:r>
              </a:p>
            </p:txBody>
          </p:sp>
        </mc:Fallback>
      </mc:AlternateContent>
      <p:sp>
        <p:nvSpPr>
          <p:cNvPr id="4" name="Title 3">
            <a:extLst>
              <a:ext uri="{FF2B5EF4-FFF2-40B4-BE49-F238E27FC236}">
                <a16:creationId xmlns:a16="http://schemas.microsoft.com/office/drawing/2014/main" id="{92706827-A21D-41B6-D438-026BC984F5CC}"/>
              </a:ext>
            </a:extLst>
          </p:cNvPr>
          <p:cNvSpPr>
            <a:spLocks noGrp="1"/>
          </p:cNvSpPr>
          <p:nvPr>
            <p:ph type="title"/>
          </p:nvPr>
        </p:nvSpPr>
        <p:spPr/>
        <p:txBody>
          <a:bodyPr/>
          <a:lstStyle/>
          <a:p>
            <a:r>
              <a:rPr lang="en-US" dirty="0"/>
              <a:t>Step-up Dunnett Procedure</a:t>
            </a:r>
          </a:p>
        </p:txBody>
      </p:sp>
      <p:sp>
        <p:nvSpPr>
          <p:cNvPr id="3" name="Slide Number Placeholder 2">
            <a:extLst>
              <a:ext uri="{FF2B5EF4-FFF2-40B4-BE49-F238E27FC236}">
                <a16:creationId xmlns:a16="http://schemas.microsoft.com/office/drawing/2014/main" id="{07D3EBFF-DE65-7753-8F4A-809ED286B303}"/>
              </a:ext>
            </a:extLst>
          </p:cNvPr>
          <p:cNvSpPr>
            <a:spLocks noGrp="1"/>
          </p:cNvSpPr>
          <p:nvPr>
            <p:ph type="sldNum" sz="quarter" idx="21"/>
          </p:nvPr>
        </p:nvSpPr>
        <p:spPr/>
        <p:txBody>
          <a:bodyPr/>
          <a:lstStyle/>
          <a:p>
            <a:fld id="{997006E5-C7AA-4492-BE99-3C3768669B0A}" type="slidenum">
              <a:rPr lang="en-US" smtClean="0"/>
              <a:t>49</a:t>
            </a:fld>
            <a:endParaRPr lang="en-US"/>
          </a:p>
        </p:txBody>
      </p:sp>
    </p:spTree>
    <p:extLst>
      <p:ext uri="{BB962C8B-B14F-4D97-AF65-F5344CB8AC3E}">
        <p14:creationId xmlns:p14="http://schemas.microsoft.com/office/powerpoint/2010/main" val="3644462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CDF9DB0-028B-B326-8F48-321347F0A7E9}"/>
              </a:ext>
            </a:extLst>
          </p:cNvPr>
          <p:cNvSpPr>
            <a:spLocks noGrp="1"/>
          </p:cNvSpPr>
          <p:nvPr>
            <p:ph type="body" sz="quarter" idx="25"/>
          </p:nvPr>
        </p:nvSpPr>
        <p:spPr>
          <a:xfrm>
            <a:off x="7543800" y="955668"/>
            <a:ext cx="4557714" cy="4477804"/>
          </a:xfrm>
        </p:spPr>
        <p:txBody>
          <a:bodyPr/>
          <a:lstStyle/>
          <a:p>
            <a:pPr algn="just"/>
            <a:r>
              <a:rPr lang="en-US" sz="1800" dirty="0"/>
              <a:t>It incorporates info to ICH E9 Statistical Principles for Clinical Trials (1998). </a:t>
            </a:r>
          </a:p>
          <a:p>
            <a:pPr algn="just"/>
            <a:r>
              <a:rPr lang="en-US" sz="1800" dirty="0"/>
              <a:t>Does not establish any legal constrain but provides the FDA thinking about the problem of having multiple endpoints in a clinical trial. </a:t>
            </a:r>
          </a:p>
          <a:p>
            <a:pPr algn="just"/>
            <a:r>
              <a:rPr lang="en-US" sz="1800" dirty="0"/>
              <a:t>The purpose is to show some statistical methods to control the chance of making erroneous conclusions about a drug’s effects due to multiplicity.</a:t>
            </a:r>
          </a:p>
          <a:p>
            <a:pPr algn="just"/>
            <a:endParaRPr lang="en-US" sz="1800" dirty="0"/>
          </a:p>
        </p:txBody>
      </p:sp>
      <p:sp>
        <p:nvSpPr>
          <p:cNvPr id="3" name="Text Placeholder 2">
            <a:extLst>
              <a:ext uri="{FF2B5EF4-FFF2-40B4-BE49-F238E27FC236}">
                <a16:creationId xmlns:a16="http://schemas.microsoft.com/office/drawing/2014/main" id="{BA3AA810-834E-C594-F77F-13741F3ABA17}"/>
              </a:ext>
            </a:extLst>
          </p:cNvPr>
          <p:cNvSpPr>
            <a:spLocks noGrp="1"/>
          </p:cNvSpPr>
          <p:nvPr>
            <p:ph type="body" sz="quarter" idx="20"/>
          </p:nvPr>
        </p:nvSpPr>
        <p:spPr>
          <a:xfrm>
            <a:off x="444697" y="5238292"/>
            <a:ext cx="6645275" cy="320061"/>
          </a:xfrm>
        </p:spPr>
        <p:txBody>
          <a:bodyPr/>
          <a:lstStyle/>
          <a:p>
            <a:r>
              <a:rPr lang="en-US" dirty="0">
                <a:solidFill>
                  <a:schemeClr val="tx2"/>
                </a:solidFill>
              </a:rPr>
              <a:t>https://www.fda.gov/regulatory-information/search-fda-guidance-documents/multiple-endpoints-clinical-trials-guidance-industry</a:t>
            </a:r>
          </a:p>
        </p:txBody>
      </p:sp>
      <p:sp>
        <p:nvSpPr>
          <p:cNvPr id="6" name="Title 5">
            <a:extLst>
              <a:ext uri="{FF2B5EF4-FFF2-40B4-BE49-F238E27FC236}">
                <a16:creationId xmlns:a16="http://schemas.microsoft.com/office/drawing/2014/main" id="{125D6922-D6FA-4C3B-4FA9-041F292C0EC6}"/>
              </a:ext>
            </a:extLst>
          </p:cNvPr>
          <p:cNvSpPr>
            <a:spLocks noGrp="1"/>
          </p:cNvSpPr>
          <p:nvPr>
            <p:ph type="title"/>
          </p:nvPr>
        </p:nvSpPr>
        <p:spPr/>
        <p:txBody>
          <a:bodyPr>
            <a:normAutofit/>
          </a:bodyPr>
          <a:lstStyle/>
          <a:p>
            <a:r>
              <a:rPr lang="en-US" sz="2800" dirty="0"/>
              <a:t>Regulatory guidelines</a:t>
            </a:r>
            <a:endParaRPr lang="en-US" dirty="0"/>
          </a:p>
        </p:txBody>
      </p:sp>
      <p:pic>
        <p:nvPicPr>
          <p:cNvPr id="8" name="Picture 7">
            <a:extLst>
              <a:ext uri="{FF2B5EF4-FFF2-40B4-BE49-F238E27FC236}">
                <a16:creationId xmlns:a16="http://schemas.microsoft.com/office/drawing/2014/main" id="{ACDEA05C-738E-2590-9422-0DE8AACBD0F8}"/>
              </a:ext>
            </a:extLst>
          </p:cNvPr>
          <p:cNvPicPr>
            <a:picLocks noChangeAspect="1"/>
          </p:cNvPicPr>
          <p:nvPr/>
        </p:nvPicPr>
        <p:blipFill>
          <a:blip r:embed="rId2"/>
          <a:stretch>
            <a:fillRect/>
          </a:stretch>
        </p:blipFill>
        <p:spPr>
          <a:xfrm>
            <a:off x="444697" y="1237561"/>
            <a:ext cx="6565703" cy="3486150"/>
          </a:xfrm>
          <a:prstGeom prst="rect">
            <a:avLst/>
          </a:prstGeom>
          <a:ln>
            <a:solidFill>
              <a:schemeClr val="bg1"/>
            </a:solidFill>
          </a:ln>
        </p:spPr>
      </p:pic>
      <p:sp>
        <p:nvSpPr>
          <p:cNvPr id="4" name="Slide Number Placeholder 3">
            <a:extLst>
              <a:ext uri="{FF2B5EF4-FFF2-40B4-BE49-F238E27FC236}">
                <a16:creationId xmlns:a16="http://schemas.microsoft.com/office/drawing/2014/main" id="{8DF451F3-0D00-82D3-84ED-CF9F833DECA9}"/>
              </a:ext>
            </a:extLst>
          </p:cNvPr>
          <p:cNvSpPr>
            <a:spLocks noGrp="1"/>
          </p:cNvSpPr>
          <p:nvPr>
            <p:ph type="sldNum" sz="quarter" idx="23"/>
          </p:nvPr>
        </p:nvSpPr>
        <p:spPr/>
        <p:txBody>
          <a:bodyPr/>
          <a:lstStyle/>
          <a:p>
            <a:fld id="{997006E5-C7AA-4492-BE99-3C3768669B0A}" type="slidenum">
              <a:rPr lang="en-US" smtClean="0"/>
              <a:t>5</a:t>
            </a:fld>
            <a:endParaRPr lang="en-US"/>
          </a:p>
        </p:txBody>
      </p:sp>
    </p:spTree>
    <p:extLst>
      <p:ext uri="{BB962C8B-B14F-4D97-AF65-F5344CB8AC3E}">
        <p14:creationId xmlns:p14="http://schemas.microsoft.com/office/powerpoint/2010/main" val="3691669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A59257D6-DF2D-5302-B71E-2C9C88016711}"/>
                  </a:ext>
                </a:extLst>
              </p:cNvPr>
              <p:cNvSpPr>
                <a:spLocks noGrp="1"/>
              </p:cNvSpPr>
              <p:nvPr>
                <p:ph type="body" sz="quarter" idx="22"/>
              </p:nvPr>
            </p:nvSpPr>
            <p:spPr>
              <a:xfrm>
                <a:off x="365125" y="941033"/>
                <a:ext cx="11460163" cy="5237825"/>
              </a:xfrm>
            </p:spPr>
            <p:txBody>
              <a:bodyPr/>
              <a:lstStyle/>
              <a:p>
                <a:pPr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For example, the hypotheses test statistics for Step-down Dunnett and Step-up Dunnett in Case study are,</a:t>
                </a:r>
              </a:p>
              <a:p>
                <a:pPr marL="457200" indent="-457200" algn="just">
                  <a:buFont typeface="+mj-lt"/>
                  <a:buAutoNum type="alphaLcPeriod"/>
                </a:pPr>
                <a:r>
                  <a:rPr lang="en-US" sz="2000" b="1"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sz="2000" b="1" i="1">
                            <a:latin typeface="Cambria Math" panose="02040503050406030204" pitchFamily="18" charset="0"/>
                          </a:rPr>
                        </m:ctrlPr>
                      </m:sSubPr>
                      <m:e>
                        <m:r>
                          <a:rPr lang="en-US" sz="2000" b="1" i="1" smtClean="0">
                            <a:latin typeface="Cambria Math" panose="02040503050406030204" pitchFamily="18" charset="0"/>
                          </a:rPr>
                          <m:t>𝒕</m:t>
                        </m:r>
                      </m:e>
                      <m:sub>
                        <m:r>
                          <a:rPr lang="en-US" sz="2000" b="1" i="1" smtClean="0">
                            <a:latin typeface="Cambria Math" panose="02040503050406030204" pitchFamily="18" charset="0"/>
                          </a:rPr>
                          <m:t>𝑯</m:t>
                        </m:r>
                      </m:sub>
                    </m:sSub>
                  </m:oMath>
                </a14:m>
                <a:r>
                  <a:rPr lang="en-US" sz="2000" b="1" dirty="0">
                    <a:latin typeface="Times New Roman" panose="02020603050405020304" pitchFamily="18" charset="0"/>
                    <a:cs typeface="Times New Roman" panose="02020603050405020304" pitchFamily="18" charset="0"/>
                  </a:rPr>
                  <a:t> = 3.70, </a:t>
                </a:r>
                <a14:m>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𝒕</m:t>
                        </m:r>
                      </m:e>
                      <m:sub>
                        <m:r>
                          <a:rPr lang="en-US" sz="2000" b="1" i="1" smtClean="0">
                            <a:latin typeface="Cambria Math" panose="02040503050406030204" pitchFamily="18" charset="0"/>
                          </a:rPr>
                          <m:t>𝑴</m:t>
                        </m:r>
                      </m:sub>
                    </m:sSub>
                  </m:oMath>
                </a14:m>
                <a:r>
                  <a:rPr lang="en-US" sz="2000" b="1" dirty="0">
                    <a:latin typeface="Times New Roman" panose="02020603050405020304" pitchFamily="18" charset="0"/>
                    <a:cs typeface="Times New Roman" panose="02020603050405020304" pitchFamily="18" charset="0"/>
                  </a:rPr>
                  <a:t> = 2.53, </a:t>
                </a:r>
                <a14:m>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𝒕</m:t>
                        </m:r>
                      </m:e>
                      <m:sub>
                        <m:r>
                          <a:rPr lang="en-US" sz="2000" b="1" i="1" smtClean="0">
                            <a:latin typeface="Cambria Math" panose="02040503050406030204" pitchFamily="18" charset="0"/>
                          </a:rPr>
                          <m:t>𝑳</m:t>
                        </m:r>
                      </m:sub>
                    </m:sSub>
                  </m:oMath>
                </a14:m>
                <a:r>
                  <a:rPr lang="en-US" sz="2000" b="1" dirty="0">
                    <a:latin typeface="Times New Roman" panose="02020603050405020304" pitchFamily="18" charset="0"/>
                    <a:cs typeface="Times New Roman" panose="02020603050405020304" pitchFamily="18" charset="0"/>
                  </a:rPr>
                  <a:t> = 2.08                        </a:t>
                </a:r>
              </a:p>
              <a:p>
                <a:pPr marL="457200" indent="-457200" algn="just">
                  <a:buFont typeface="+mj-lt"/>
                  <a:buAutoNum type="alphaLcPeriod"/>
                </a:pPr>
                <a:r>
                  <a:rPr lang="en-US" sz="2000" b="1"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𝒕</m:t>
                        </m:r>
                      </m:e>
                      <m:sub>
                        <m:r>
                          <a:rPr lang="en-US" sz="2000" b="1" i="1" smtClean="0">
                            <a:latin typeface="Cambria Math" panose="02040503050406030204" pitchFamily="18" charset="0"/>
                          </a:rPr>
                          <m:t>𝑳</m:t>
                        </m:r>
                      </m:sub>
                    </m:sSub>
                  </m:oMath>
                </a14:m>
                <a:r>
                  <a:rPr lang="en-US" sz="2000" b="1" dirty="0">
                    <a:latin typeface="Times New Roman" panose="02020603050405020304" pitchFamily="18" charset="0"/>
                    <a:cs typeface="Times New Roman" panose="02020603050405020304" pitchFamily="18" charset="0"/>
                  </a:rPr>
                  <a:t> = 2.08, </a:t>
                </a:r>
                <a14:m>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𝒕</m:t>
                        </m:r>
                      </m:e>
                      <m:sub>
                        <m:r>
                          <a:rPr lang="en-US" sz="2000" b="1" i="1">
                            <a:latin typeface="Cambria Math" panose="02040503050406030204" pitchFamily="18" charset="0"/>
                          </a:rPr>
                          <m:t>𝑴</m:t>
                        </m:r>
                      </m:sub>
                    </m:sSub>
                  </m:oMath>
                </a14:m>
                <a:r>
                  <a:rPr lang="en-US" sz="2000" b="1" dirty="0">
                    <a:latin typeface="Times New Roman" panose="02020603050405020304" pitchFamily="18" charset="0"/>
                    <a:cs typeface="Times New Roman" panose="02020603050405020304" pitchFamily="18" charset="0"/>
                  </a:rPr>
                  <a:t> = 2.53, </a:t>
                </a:r>
                <a14:m>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𝒕</m:t>
                        </m:r>
                      </m:e>
                      <m:sub>
                        <m:r>
                          <a:rPr lang="en-US" sz="2000" b="1" i="1" smtClean="0">
                            <a:latin typeface="Cambria Math" panose="02040503050406030204" pitchFamily="18" charset="0"/>
                          </a:rPr>
                          <m:t>𝑯</m:t>
                        </m:r>
                      </m:sub>
                    </m:sSub>
                  </m:oMath>
                </a14:m>
                <a:r>
                  <a:rPr lang="en-US" sz="2000" b="1" dirty="0">
                    <a:latin typeface="Times New Roman" panose="02020603050405020304" pitchFamily="18" charset="0"/>
                    <a:cs typeface="Times New Roman" panose="02020603050405020304" pitchFamily="18" charset="0"/>
                  </a:rPr>
                  <a:t> =3.70</a:t>
                </a:r>
              </a:p>
              <a:p>
                <a:pPr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The one-sided, Dunnett-adjusted critical value is given by </a:t>
                </a:r>
                <a14:m>
                  <m:oMath xmlns:m="http://schemas.openxmlformats.org/officeDocument/2006/math">
                    <m:sSub>
                      <m:sSubPr>
                        <m:ctrlPr>
                          <a:rPr lang="en-US" sz="2000" i="1" smtClean="0">
                            <a:latin typeface="Cambria Math" panose="02040503050406030204" pitchFamily="18" charset="0"/>
                          </a:rPr>
                        </m:ctrlPr>
                      </m:sSubPr>
                      <m:e>
                        <m:r>
                          <a:rPr lang="en-US" sz="2000" b="0" i="1">
                            <a:latin typeface="Cambria Math" panose="02040503050406030204" pitchFamily="18" charset="0"/>
                          </a:rPr>
                          <m:t>𝑑</m:t>
                        </m:r>
                      </m:e>
                      <m:sub>
                        <m:r>
                          <a:rPr lang="el-GR" sz="2000" b="0" i="1">
                            <a:latin typeface="Cambria Math" panose="02040503050406030204" pitchFamily="18" charset="0"/>
                          </a:rPr>
                          <m:t>𝛼</m:t>
                        </m:r>
                      </m:sub>
                    </m:sSub>
                  </m:oMath>
                </a14:m>
                <a:r>
                  <a:rPr lang="en-US" sz="2000" dirty="0">
                    <a:latin typeface="Times New Roman" panose="02020603050405020304" pitchFamily="18" charset="0"/>
                    <a:cs typeface="Times New Roman" panose="02020603050405020304" pitchFamily="18" charset="0"/>
                  </a:rPr>
                  <a:t>(m, ν)</a:t>
                </a:r>
                <a:r>
                  <a:rPr lang="en-US" sz="2000" dirty="0">
                    <a:solidFill>
                      <a:schemeClr val="tx1">
                        <a:alpha val="80000"/>
                      </a:schemeClr>
                    </a:solidFill>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with α = 0.025, m = 3, and </a:t>
                </a:r>
              </a:p>
              <a:p>
                <a:pPr marL="0" indent="0" algn="just">
                  <a:buNone/>
                </a:pPr>
                <a:r>
                  <a:rPr lang="en-US" sz="2000" dirty="0">
                    <a:latin typeface="Times New Roman" panose="02020603050405020304" pitchFamily="18" charset="0"/>
                    <a:cs typeface="Times New Roman" panose="02020603050405020304" pitchFamily="18" charset="0"/>
                  </a:rPr>
                  <a:t>      ν = (3 + 1)(4 − 1) = 12  i.e.,</a:t>
                </a:r>
              </a:p>
              <a:p>
                <a:pPr marL="0" indent="0" algn="just">
                  <a:buNone/>
                </a:pPr>
                <a:r>
                  <a:rPr lang="en-US" sz="2000" dirty="0"/>
                  <a:t>                    </a:t>
                </a:r>
                <a14:m>
                  <m:oMath xmlns:m="http://schemas.openxmlformats.org/officeDocument/2006/math">
                    <m:sSub>
                      <m:sSubPr>
                        <m:ctrlPr>
                          <a:rPr lang="en-US" sz="2000" b="1" i="1" smtClean="0">
                            <a:latin typeface="Cambria Math" panose="02040503050406030204" pitchFamily="18" charset="0"/>
                          </a:rPr>
                        </m:ctrlPr>
                      </m:sSubPr>
                      <m:e>
                        <m:r>
                          <a:rPr lang="en-US" sz="2000" b="1" i="1">
                            <a:latin typeface="Cambria Math" panose="02040503050406030204" pitchFamily="18" charset="0"/>
                          </a:rPr>
                          <m:t>𝒅</m:t>
                        </m:r>
                      </m:e>
                      <m:sub>
                        <m:r>
                          <a:rPr lang="en-US" sz="2000" b="1" i="1" smtClean="0">
                            <a:latin typeface="Cambria Math" panose="02040503050406030204" pitchFamily="18" charset="0"/>
                          </a:rPr>
                          <m:t>𝟎</m:t>
                        </m:r>
                        <m:r>
                          <a:rPr lang="en-US" sz="2000" b="1" i="1" smtClean="0">
                            <a:latin typeface="Cambria Math" panose="02040503050406030204" pitchFamily="18" charset="0"/>
                          </a:rPr>
                          <m:t>.</m:t>
                        </m:r>
                        <m:r>
                          <a:rPr lang="en-US" sz="2000" b="1" i="1" smtClean="0">
                            <a:latin typeface="Cambria Math" panose="02040503050406030204" pitchFamily="18" charset="0"/>
                          </a:rPr>
                          <m:t>𝟎𝟐𝟓</m:t>
                        </m:r>
                      </m:sub>
                    </m:sSub>
                  </m:oMath>
                </a14:m>
                <a:r>
                  <a:rPr lang="en-US" sz="2000" b="1" dirty="0">
                    <a:latin typeface="Times New Roman" panose="02020603050405020304" pitchFamily="18" charset="0"/>
                    <a:cs typeface="Times New Roman" panose="02020603050405020304" pitchFamily="18" charset="0"/>
                  </a:rPr>
                  <a:t>(3, 12) = 2.422</a:t>
                </a:r>
              </a:p>
              <a:p>
                <a:pPr marL="0" indent="0" algn="just">
                  <a:buNone/>
                </a:pPr>
                <a:r>
                  <a:rPr lang="en-US" sz="2000" b="1"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sz="2000" b="1" i="1" smtClean="0">
                            <a:latin typeface="Cambria Math" panose="02040503050406030204" pitchFamily="18" charset="0"/>
                          </a:rPr>
                        </m:ctrlPr>
                      </m:sSubPr>
                      <m:e>
                        <m:r>
                          <a:rPr lang="en-US" sz="2000" b="1" i="1">
                            <a:latin typeface="Cambria Math" panose="02040503050406030204" pitchFamily="18" charset="0"/>
                          </a:rPr>
                          <m:t>𝒅</m:t>
                        </m:r>
                      </m:e>
                      <m:sub>
                        <m:r>
                          <a:rPr lang="en-US" sz="2000" b="1" i="1" smtClean="0">
                            <a:latin typeface="Cambria Math" panose="02040503050406030204" pitchFamily="18" charset="0"/>
                          </a:rPr>
                          <m:t>𝟎</m:t>
                        </m:r>
                        <m:r>
                          <a:rPr lang="en-US" sz="2000" b="1" i="1" smtClean="0">
                            <a:latin typeface="Cambria Math" panose="02040503050406030204" pitchFamily="18" charset="0"/>
                          </a:rPr>
                          <m:t>.</m:t>
                        </m:r>
                        <m:r>
                          <a:rPr lang="en-US" sz="2000" b="1" i="1" smtClean="0">
                            <a:latin typeface="Cambria Math" panose="02040503050406030204" pitchFamily="18" charset="0"/>
                          </a:rPr>
                          <m:t>𝟎𝟐𝟓</m:t>
                        </m:r>
                      </m:sub>
                    </m:sSub>
                  </m:oMath>
                </a14:m>
                <a:r>
                  <a:rPr lang="en-US" sz="2000" b="1" dirty="0">
                    <a:latin typeface="Times New Roman" panose="02020603050405020304" pitchFamily="18" charset="0"/>
                    <a:cs typeface="Times New Roman" panose="02020603050405020304" pitchFamily="18" charset="0"/>
                  </a:rPr>
                  <a:t>(2, 12) = 2.39</a:t>
                </a:r>
              </a:p>
              <a:p>
                <a:pPr marL="0" indent="0" algn="just">
                  <a:buNone/>
                </a:pPr>
                <a:r>
                  <a:rPr lang="en-US" sz="2000" b="1"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sz="2000" b="1" i="1" smtClean="0">
                            <a:latin typeface="Cambria Math" panose="02040503050406030204" pitchFamily="18" charset="0"/>
                          </a:rPr>
                        </m:ctrlPr>
                      </m:sSubPr>
                      <m:e>
                        <m:r>
                          <a:rPr lang="en-US" sz="2000" b="1" i="1">
                            <a:latin typeface="Cambria Math" panose="02040503050406030204" pitchFamily="18" charset="0"/>
                          </a:rPr>
                          <m:t>𝒅</m:t>
                        </m:r>
                      </m:e>
                      <m:sub>
                        <m:r>
                          <a:rPr lang="en-US" sz="2000" b="1" i="1" smtClean="0">
                            <a:latin typeface="Cambria Math" panose="02040503050406030204" pitchFamily="18" charset="0"/>
                          </a:rPr>
                          <m:t>𝟎</m:t>
                        </m:r>
                        <m:r>
                          <a:rPr lang="en-US" sz="2000" b="1" i="1" smtClean="0">
                            <a:latin typeface="Cambria Math" panose="02040503050406030204" pitchFamily="18" charset="0"/>
                          </a:rPr>
                          <m:t>.</m:t>
                        </m:r>
                        <m:r>
                          <a:rPr lang="en-US" sz="2000" b="1" i="1" smtClean="0">
                            <a:latin typeface="Cambria Math" panose="02040503050406030204" pitchFamily="18" charset="0"/>
                          </a:rPr>
                          <m:t>𝟎𝟐𝟓</m:t>
                        </m:r>
                      </m:sub>
                    </m:sSub>
                  </m:oMath>
                </a14:m>
                <a:r>
                  <a:rPr lang="en-US" sz="2000" b="1" dirty="0">
                    <a:latin typeface="Times New Roman" panose="02020603050405020304" pitchFamily="18" charset="0"/>
                    <a:cs typeface="Times New Roman" panose="02020603050405020304" pitchFamily="18" charset="0"/>
                  </a:rPr>
                  <a:t>(1, 12) = 2.179</a:t>
                </a:r>
              </a:p>
              <a:p>
                <a:pPr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Each of the test statistic is then compared to the corresponding Dunnett’s table value i.e.,</a:t>
                </a:r>
              </a:p>
              <a:p>
                <a:pPr marL="514350" indent="-514350" algn="just">
                  <a:buFont typeface="+mj-lt"/>
                  <a:buAutoNum type="romanLcPeriod"/>
                </a:pPr>
                <a:r>
                  <a:rPr lang="en-US" sz="2000" b="1" dirty="0"/>
                  <a:t> </a:t>
                </a:r>
                <a14:m>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𝒕</m:t>
                        </m:r>
                      </m:e>
                      <m:sub>
                        <m:r>
                          <a:rPr lang="en-US" sz="2000" b="1" i="1" smtClean="0">
                            <a:latin typeface="Cambria Math" panose="02040503050406030204" pitchFamily="18" charset="0"/>
                          </a:rPr>
                          <m:t>𝑯</m:t>
                        </m:r>
                      </m:sub>
                    </m:sSub>
                  </m:oMath>
                </a14:m>
                <a:r>
                  <a:rPr lang="en-US" sz="2000" b="1" dirty="0"/>
                  <a:t> &gt; </a:t>
                </a:r>
                <a14:m>
                  <m:oMath xmlns:m="http://schemas.openxmlformats.org/officeDocument/2006/math">
                    <m:sSub>
                      <m:sSubPr>
                        <m:ctrlPr>
                          <a:rPr lang="en-US" sz="2000" b="1" i="1" smtClean="0">
                            <a:latin typeface="Cambria Math" panose="02040503050406030204" pitchFamily="18" charset="0"/>
                          </a:rPr>
                        </m:ctrlPr>
                      </m:sSubPr>
                      <m:e>
                        <m:r>
                          <a:rPr lang="en-US" sz="2000" b="1" i="1">
                            <a:latin typeface="Cambria Math" panose="02040503050406030204" pitchFamily="18" charset="0"/>
                          </a:rPr>
                          <m:t>𝒅</m:t>
                        </m:r>
                      </m:e>
                      <m:sub>
                        <m:r>
                          <a:rPr lang="el-GR" sz="2000" b="1" i="1">
                            <a:latin typeface="Cambria Math" panose="02040503050406030204" pitchFamily="18" charset="0"/>
                          </a:rPr>
                          <m:t>𝜶</m:t>
                        </m:r>
                      </m:sub>
                    </m:sSub>
                  </m:oMath>
                </a14:m>
                <a:r>
                  <a:rPr lang="en-US" sz="2000" b="1" dirty="0">
                    <a:latin typeface="Times New Roman" panose="02020603050405020304" pitchFamily="18" charset="0"/>
                    <a:cs typeface="Times New Roman" panose="02020603050405020304" pitchFamily="18" charset="0"/>
                  </a:rPr>
                  <a:t>(m, ν) = 3.70 &gt; 2.422                          </a:t>
                </a:r>
              </a:p>
              <a:p>
                <a:pPr marL="514350" indent="-514350" algn="just">
                  <a:buFont typeface="+mj-lt"/>
                  <a:buAutoNum type="romanLcPeriod"/>
                </a:pPr>
                <a:r>
                  <a:rPr lang="en-US" sz="2000" b="1" dirty="0"/>
                  <a:t> </a:t>
                </a:r>
                <a14:m>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𝒕</m:t>
                        </m:r>
                      </m:e>
                      <m:sub>
                        <m:r>
                          <a:rPr lang="en-US" sz="2000" b="1" i="1" smtClean="0">
                            <a:latin typeface="Cambria Math" panose="02040503050406030204" pitchFamily="18" charset="0"/>
                          </a:rPr>
                          <m:t>𝑴</m:t>
                        </m:r>
                      </m:sub>
                    </m:sSub>
                  </m:oMath>
                </a14:m>
                <a:r>
                  <a:rPr lang="en-US" sz="2000" b="1" dirty="0"/>
                  <a:t> &gt; </a:t>
                </a:r>
                <a14:m>
                  <m:oMath xmlns:m="http://schemas.openxmlformats.org/officeDocument/2006/math">
                    <m:sSub>
                      <m:sSubPr>
                        <m:ctrlPr>
                          <a:rPr lang="en-US" sz="2000" b="1" i="1" smtClean="0">
                            <a:latin typeface="Cambria Math" panose="02040503050406030204" pitchFamily="18" charset="0"/>
                          </a:rPr>
                        </m:ctrlPr>
                      </m:sSubPr>
                      <m:e>
                        <m:r>
                          <a:rPr lang="en-US" sz="2000" b="1" i="1">
                            <a:latin typeface="Cambria Math" panose="02040503050406030204" pitchFamily="18" charset="0"/>
                          </a:rPr>
                          <m:t>𝒅</m:t>
                        </m:r>
                      </m:e>
                      <m:sub>
                        <m:r>
                          <a:rPr lang="el-GR" sz="2000" b="1" i="1">
                            <a:latin typeface="Cambria Math" panose="02040503050406030204" pitchFamily="18" charset="0"/>
                          </a:rPr>
                          <m:t>𝜶</m:t>
                        </m:r>
                      </m:sub>
                    </m:sSub>
                  </m:oMath>
                </a14:m>
                <a:r>
                  <a:rPr lang="en-US" sz="2000" b="1" dirty="0">
                    <a:latin typeface="Times New Roman" panose="02020603050405020304" pitchFamily="18" charset="0"/>
                    <a:cs typeface="Times New Roman" panose="02020603050405020304" pitchFamily="18" charset="0"/>
                  </a:rPr>
                  <a:t>(m, ν) = 2.53 &gt; 2.39</a:t>
                </a:r>
              </a:p>
              <a:p>
                <a:pPr marL="514350" indent="-514350" algn="just">
                  <a:buFont typeface="+mj-lt"/>
                  <a:buAutoNum type="romanLcPeriod"/>
                </a:pPr>
                <a:r>
                  <a:rPr lang="en-US" sz="2000" b="1" dirty="0"/>
                  <a:t> </a:t>
                </a:r>
                <a14:m>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𝒕</m:t>
                        </m:r>
                      </m:e>
                      <m:sub>
                        <m:r>
                          <a:rPr lang="en-US" sz="2000" b="1" i="1" smtClean="0">
                            <a:latin typeface="Cambria Math" panose="02040503050406030204" pitchFamily="18" charset="0"/>
                          </a:rPr>
                          <m:t>𝑳</m:t>
                        </m:r>
                      </m:sub>
                    </m:sSub>
                  </m:oMath>
                </a14:m>
                <a:r>
                  <a:rPr lang="en-US" sz="2000" b="1" dirty="0"/>
                  <a:t> &lt; </a:t>
                </a:r>
                <a14:m>
                  <m:oMath xmlns:m="http://schemas.openxmlformats.org/officeDocument/2006/math">
                    <m:sSub>
                      <m:sSubPr>
                        <m:ctrlPr>
                          <a:rPr lang="en-US" sz="2000" b="1" i="1" smtClean="0">
                            <a:latin typeface="Cambria Math" panose="02040503050406030204" pitchFamily="18" charset="0"/>
                          </a:rPr>
                        </m:ctrlPr>
                      </m:sSubPr>
                      <m:e>
                        <m:r>
                          <a:rPr lang="en-US" sz="2000" b="1" i="1">
                            <a:latin typeface="Cambria Math" panose="02040503050406030204" pitchFamily="18" charset="0"/>
                          </a:rPr>
                          <m:t>𝒅</m:t>
                        </m:r>
                      </m:e>
                      <m:sub>
                        <m:r>
                          <a:rPr lang="el-GR" sz="2000" b="1" i="1">
                            <a:latin typeface="Cambria Math" panose="02040503050406030204" pitchFamily="18" charset="0"/>
                          </a:rPr>
                          <m:t>𝜶</m:t>
                        </m:r>
                      </m:sub>
                    </m:sSub>
                  </m:oMath>
                </a14:m>
                <a:r>
                  <a:rPr lang="en-US" sz="2000" b="1" dirty="0">
                    <a:latin typeface="Times New Roman" panose="02020603050405020304" pitchFamily="18" charset="0"/>
                    <a:cs typeface="Times New Roman" panose="02020603050405020304" pitchFamily="18" charset="0"/>
                  </a:rPr>
                  <a:t>(m, ν) = 2.08 &lt; 2.179</a:t>
                </a:r>
              </a:p>
              <a:p>
                <a:pPr marL="0" indent="0" algn="just">
                  <a:buNone/>
                </a:pPr>
                <a:endParaRPr lang="en-US" sz="2000" b="1" dirty="0">
                  <a:latin typeface="Times New Roman" panose="02020603050405020304" pitchFamily="18" charset="0"/>
                  <a:cs typeface="Times New Roman" panose="02020603050405020304" pitchFamily="18" charset="0"/>
                </a:endParaRPr>
              </a:p>
              <a:p>
                <a:pPr marL="0" indent="0" algn="just">
                  <a:buNone/>
                </a:pPr>
                <a:endParaRPr lang="en-US" sz="2000" b="1" dirty="0">
                  <a:latin typeface="Times New Roman" panose="02020603050405020304" pitchFamily="18" charset="0"/>
                  <a:cs typeface="Times New Roman" panose="02020603050405020304" pitchFamily="18" charset="0"/>
                </a:endParaRPr>
              </a:p>
              <a:p>
                <a:pPr marL="0" indent="0" algn="just">
                  <a:buNone/>
                </a:pPr>
                <a:endParaRPr lang="en-US" sz="2000" b="1"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p:txBody>
          </p:sp>
        </mc:Choice>
        <mc:Fallback xmlns="">
          <p:sp>
            <p:nvSpPr>
              <p:cNvPr id="2" name="Text Placeholder 1">
                <a:extLst>
                  <a:ext uri="{FF2B5EF4-FFF2-40B4-BE49-F238E27FC236}">
                    <a16:creationId xmlns:a16="http://schemas.microsoft.com/office/drawing/2014/main" id="{A59257D6-DF2D-5302-B71E-2C9C88016711}"/>
                  </a:ext>
                </a:extLst>
              </p:cNvPr>
              <p:cNvSpPr>
                <a:spLocks noGrp="1" noRot="1" noChangeAspect="1" noMove="1" noResize="1" noEditPoints="1" noAdjustHandles="1" noChangeArrowheads="1" noChangeShapeType="1" noTextEdit="1"/>
              </p:cNvSpPr>
              <p:nvPr>
                <p:ph type="body" sz="quarter" idx="22"/>
              </p:nvPr>
            </p:nvSpPr>
            <p:spPr>
              <a:xfrm>
                <a:off x="365125" y="941033"/>
                <a:ext cx="11460163" cy="5237825"/>
              </a:xfrm>
              <a:blipFill>
                <a:blip r:embed="rId2"/>
                <a:stretch>
                  <a:fillRect/>
                </a:stretch>
              </a:blipFill>
            </p:spPr>
            <p:txBody>
              <a:bodyPr/>
              <a:lstStyle/>
              <a:p>
                <a:r>
                  <a:rPr lang="en-US">
                    <a:noFill/>
                  </a:rPr>
                  <a:t> </a:t>
                </a:r>
              </a:p>
            </p:txBody>
          </p:sp>
        </mc:Fallback>
      </mc:AlternateContent>
      <p:sp>
        <p:nvSpPr>
          <p:cNvPr id="4" name="Title 3">
            <a:extLst>
              <a:ext uri="{FF2B5EF4-FFF2-40B4-BE49-F238E27FC236}">
                <a16:creationId xmlns:a16="http://schemas.microsoft.com/office/drawing/2014/main" id="{04EA1B7A-0164-368D-BC04-B269FAE931B0}"/>
              </a:ext>
            </a:extLst>
          </p:cNvPr>
          <p:cNvSpPr>
            <a:spLocks noGrp="1"/>
          </p:cNvSpPr>
          <p:nvPr>
            <p:ph type="title"/>
          </p:nvPr>
        </p:nvSpPr>
        <p:spPr/>
        <p:txBody>
          <a:bodyPr/>
          <a:lstStyle/>
          <a:p>
            <a:r>
              <a:rPr lang="en-US" dirty="0"/>
              <a:t>Example of Step-down and Step-up Dunnett using same case study</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9013CEBF-7B50-8735-2FDB-5230E1A886D1}"/>
                  </a:ext>
                </a:extLst>
              </p:cNvPr>
              <p:cNvSpPr txBox="1"/>
              <p:nvPr/>
            </p:nvSpPr>
            <p:spPr>
              <a:xfrm>
                <a:off x="5584054" y="2814221"/>
                <a:ext cx="2778711" cy="1491448"/>
              </a:xfrm>
              <a:prstGeom prst="rect">
                <a:avLst/>
              </a:prstGeom>
              <a:noFill/>
            </p:spPr>
            <p:txBody>
              <a:bodyPr wrap="square" lIns="180000" tIns="180000" rIns="180000" bIns="180000" rtlCol="0">
                <a:noAutofit/>
              </a:bodyPr>
              <a:lstStyle/>
              <a:p>
                <a:pPr marL="0" indent="0" algn="just">
                  <a:buNone/>
                </a:pPr>
                <a14:m>
                  <m:oMath xmlns:m="http://schemas.openxmlformats.org/officeDocument/2006/math">
                    <m:sSub>
                      <m:sSubPr>
                        <m:ctrlPr>
                          <a:rPr lang="en-US" sz="2200" b="1" i="1" smtClean="0">
                            <a:latin typeface="Cambria Math" panose="02040503050406030204" pitchFamily="18" charset="0"/>
                          </a:rPr>
                        </m:ctrlPr>
                      </m:sSubPr>
                      <m:e>
                        <m:r>
                          <a:rPr lang="en-US" sz="2200" b="1" i="1">
                            <a:latin typeface="Cambria Math" panose="02040503050406030204" pitchFamily="18" charset="0"/>
                          </a:rPr>
                          <m:t>𝒅</m:t>
                        </m:r>
                      </m:e>
                      <m:sub>
                        <m:r>
                          <a:rPr lang="en-US" sz="2200" b="1" i="1" smtClean="0">
                            <a:latin typeface="Cambria Math" panose="02040503050406030204" pitchFamily="18" charset="0"/>
                          </a:rPr>
                          <m:t>𝟎</m:t>
                        </m:r>
                        <m:r>
                          <a:rPr lang="en-US" sz="2200" b="1" i="1" smtClean="0">
                            <a:latin typeface="Cambria Math" panose="02040503050406030204" pitchFamily="18" charset="0"/>
                          </a:rPr>
                          <m:t>.</m:t>
                        </m:r>
                        <m:r>
                          <a:rPr lang="en-US" sz="2200" b="1" i="1" smtClean="0">
                            <a:latin typeface="Cambria Math" panose="02040503050406030204" pitchFamily="18" charset="0"/>
                          </a:rPr>
                          <m:t>𝟎𝟐𝟓</m:t>
                        </m:r>
                      </m:sub>
                    </m:sSub>
                  </m:oMath>
                </a14:m>
                <a:r>
                  <a:rPr lang="en-US" sz="2200" b="1" dirty="0">
                    <a:latin typeface="Times New Roman" panose="02020603050405020304" pitchFamily="18" charset="0"/>
                    <a:cs typeface="Times New Roman" panose="02020603050405020304" pitchFamily="18" charset="0"/>
                  </a:rPr>
                  <a:t>(1, 12) = 2.179         </a:t>
                </a:r>
                <a14:m>
                  <m:oMath xmlns:m="http://schemas.openxmlformats.org/officeDocument/2006/math">
                    <m:sSub>
                      <m:sSubPr>
                        <m:ctrlPr>
                          <a:rPr lang="en-US" sz="2200" b="1" i="1" smtClean="0">
                            <a:latin typeface="Cambria Math" panose="02040503050406030204" pitchFamily="18" charset="0"/>
                          </a:rPr>
                        </m:ctrlPr>
                      </m:sSubPr>
                      <m:e>
                        <m:r>
                          <a:rPr lang="en-US" sz="2200" b="1" i="1">
                            <a:latin typeface="Cambria Math" panose="02040503050406030204" pitchFamily="18" charset="0"/>
                          </a:rPr>
                          <m:t>𝒅</m:t>
                        </m:r>
                      </m:e>
                      <m:sub>
                        <m:r>
                          <a:rPr lang="en-US" sz="2200" b="1" i="1" smtClean="0">
                            <a:latin typeface="Cambria Math" panose="02040503050406030204" pitchFamily="18" charset="0"/>
                          </a:rPr>
                          <m:t>𝟎</m:t>
                        </m:r>
                        <m:r>
                          <a:rPr lang="en-US" sz="2200" b="1" i="1" smtClean="0">
                            <a:latin typeface="Cambria Math" panose="02040503050406030204" pitchFamily="18" charset="0"/>
                          </a:rPr>
                          <m:t>.</m:t>
                        </m:r>
                        <m:r>
                          <a:rPr lang="en-US" sz="2200" b="1" i="1" smtClean="0">
                            <a:latin typeface="Cambria Math" panose="02040503050406030204" pitchFamily="18" charset="0"/>
                          </a:rPr>
                          <m:t>𝟎𝟐𝟓</m:t>
                        </m:r>
                      </m:sub>
                    </m:sSub>
                  </m:oMath>
                </a14:m>
                <a:r>
                  <a:rPr lang="en-US" sz="2200" b="1" dirty="0">
                    <a:latin typeface="Times New Roman" panose="02020603050405020304" pitchFamily="18" charset="0"/>
                    <a:cs typeface="Times New Roman" panose="02020603050405020304" pitchFamily="18" charset="0"/>
                  </a:rPr>
                  <a:t>(2, 12) = 2.39       </a:t>
                </a:r>
                <a14:m>
                  <m:oMath xmlns:m="http://schemas.openxmlformats.org/officeDocument/2006/math">
                    <m:sSub>
                      <m:sSubPr>
                        <m:ctrlPr>
                          <a:rPr lang="en-US" sz="2200" b="1" i="1" smtClean="0">
                            <a:latin typeface="Cambria Math" panose="02040503050406030204" pitchFamily="18" charset="0"/>
                          </a:rPr>
                        </m:ctrlPr>
                      </m:sSubPr>
                      <m:e>
                        <m:r>
                          <a:rPr lang="en-US" sz="2200" b="1" i="1">
                            <a:latin typeface="Cambria Math" panose="02040503050406030204" pitchFamily="18" charset="0"/>
                          </a:rPr>
                          <m:t>𝒅</m:t>
                        </m:r>
                      </m:e>
                      <m:sub>
                        <m:r>
                          <a:rPr lang="en-US" sz="2200" b="1" i="1" smtClean="0">
                            <a:latin typeface="Cambria Math" panose="02040503050406030204" pitchFamily="18" charset="0"/>
                          </a:rPr>
                          <m:t>𝟎</m:t>
                        </m:r>
                        <m:r>
                          <a:rPr lang="en-US" sz="2200" b="1" i="1" smtClean="0">
                            <a:latin typeface="Cambria Math" panose="02040503050406030204" pitchFamily="18" charset="0"/>
                          </a:rPr>
                          <m:t>.</m:t>
                        </m:r>
                        <m:r>
                          <a:rPr lang="en-US" sz="2200" b="1" i="1" smtClean="0">
                            <a:latin typeface="Cambria Math" panose="02040503050406030204" pitchFamily="18" charset="0"/>
                          </a:rPr>
                          <m:t>𝟎𝟐𝟓</m:t>
                        </m:r>
                      </m:sub>
                    </m:sSub>
                  </m:oMath>
                </a14:m>
                <a:r>
                  <a:rPr lang="en-US" sz="2200" b="1" dirty="0">
                    <a:latin typeface="Times New Roman" panose="02020603050405020304" pitchFamily="18" charset="0"/>
                    <a:cs typeface="Times New Roman" panose="02020603050405020304" pitchFamily="18" charset="0"/>
                  </a:rPr>
                  <a:t>(3, 12) = 2.422</a:t>
                </a:r>
              </a:p>
              <a:p>
                <a:pPr algn="l">
                  <a:spcBef>
                    <a:spcPts val="300"/>
                  </a:spcBef>
                  <a:spcAft>
                    <a:spcPts val="300"/>
                  </a:spcAft>
                  <a:buClr>
                    <a:schemeClr val="tx2"/>
                  </a:buClr>
                  <a:buSzPct val="110000"/>
                </a:pPr>
                <a:endParaRPr lang="en-US" sz="2200" dirty="0" err="1">
                  <a:latin typeface="Times New Roman" panose="02020603050405020304" pitchFamily="18" charset="0"/>
                  <a:cs typeface="Times New Roman" panose="02020603050405020304" pitchFamily="18" charset="0"/>
                </a:endParaRPr>
              </a:p>
            </p:txBody>
          </p:sp>
        </mc:Choice>
        <mc:Fallback xmlns="">
          <p:sp>
            <p:nvSpPr>
              <p:cNvPr id="7" name="TextBox 6">
                <a:extLst>
                  <a:ext uri="{FF2B5EF4-FFF2-40B4-BE49-F238E27FC236}">
                    <a16:creationId xmlns:a16="http://schemas.microsoft.com/office/drawing/2014/main" id="{9013CEBF-7B50-8735-2FDB-5230E1A886D1}"/>
                  </a:ext>
                </a:extLst>
              </p:cNvPr>
              <p:cNvSpPr txBox="1">
                <a:spLocks noRot="1" noChangeAspect="1" noMove="1" noResize="1" noEditPoints="1" noAdjustHandles="1" noChangeArrowheads="1" noChangeShapeType="1" noTextEdit="1"/>
              </p:cNvSpPr>
              <p:nvPr/>
            </p:nvSpPr>
            <p:spPr>
              <a:xfrm>
                <a:off x="5584054" y="2814221"/>
                <a:ext cx="2778711" cy="1491448"/>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4FBAABFC-7CF0-23E9-5DED-F649DB9493ED}"/>
                  </a:ext>
                </a:extLst>
              </p:cNvPr>
              <p:cNvSpPr txBox="1"/>
              <p:nvPr/>
            </p:nvSpPr>
            <p:spPr>
              <a:xfrm>
                <a:off x="5450889" y="4585314"/>
                <a:ext cx="4145873" cy="1242874"/>
              </a:xfrm>
              <a:prstGeom prst="rect">
                <a:avLst/>
              </a:prstGeom>
              <a:noFill/>
            </p:spPr>
            <p:txBody>
              <a:bodyPr wrap="square" lIns="180000" tIns="180000" rIns="180000" bIns="180000" rtlCol="0">
                <a:noAutofit/>
              </a:bodyPr>
              <a:lstStyle/>
              <a:p>
                <a:pPr algn="just"/>
                <a:r>
                  <a:rPr lang="en-US" sz="2200" b="1" dirty="0"/>
                  <a:t> </a:t>
                </a:r>
                <a14:m>
                  <m:oMath xmlns:m="http://schemas.openxmlformats.org/officeDocument/2006/math">
                    <m:sSub>
                      <m:sSubPr>
                        <m:ctrlPr>
                          <a:rPr lang="en-US" sz="2200" b="1" i="1">
                            <a:latin typeface="Cambria Math" panose="02040503050406030204" pitchFamily="18" charset="0"/>
                          </a:rPr>
                        </m:ctrlPr>
                      </m:sSubPr>
                      <m:e>
                        <m:r>
                          <a:rPr lang="en-US" sz="2200" b="1" i="1">
                            <a:latin typeface="Cambria Math" panose="02040503050406030204" pitchFamily="18" charset="0"/>
                          </a:rPr>
                          <m:t>𝒕</m:t>
                        </m:r>
                      </m:e>
                      <m:sub>
                        <m:r>
                          <a:rPr lang="en-US" sz="2200" b="1" i="1" smtClean="0">
                            <a:latin typeface="Cambria Math" panose="02040503050406030204" pitchFamily="18" charset="0"/>
                          </a:rPr>
                          <m:t>𝑳</m:t>
                        </m:r>
                      </m:sub>
                    </m:sSub>
                  </m:oMath>
                </a14:m>
                <a:r>
                  <a:rPr lang="en-US" sz="2200" b="1" dirty="0"/>
                  <a:t> &lt; </a:t>
                </a:r>
                <a14:m>
                  <m:oMath xmlns:m="http://schemas.openxmlformats.org/officeDocument/2006/math">
                    <m:sSub>
                      <m:sSubPr>
                        <m:ctrlPr>
                          <a:rPr lang="en-US" sz="2200" b="1" i="1">
                            <a:latin typeface="Cambria Math" panose="02040503050406030204" pitchFamily="18" charset="0"/>
                          </a:rPr>
                        </m:ctrlPr>
                      </m:sSubPr>
                      <m:e>
                        <m:r>
                          <a:rPr lang="en-US" sz="2200" b="1" i="1">
                            <a:latin typeface="Cambria Math" panose="02040503050406030204" pitchFamily="18" charset="0"/>
                          </a:rPr>
                          <m:t>𝒅</m:t>
                        </m:r>
                      </m:e>
                      <m:sub>
                        <m:r>
                          <a:rPr lang="el-GR" sz="2200" b="1" i="1">
                            <a:latin typeface="Cambria Math" panose="02040503050406030204" pitchFamily="18" charset="0"/>
                          </a:rPr>
                          <m:t>𝜶</m:t>
                        </m:r>
                      </m:sub>
                    </m:sSub>
                  </m:oMath>
                </a14:m>
                <a:r>
                  <a:rPr lang="en-US" sz="2200" b="1" dirty="0">
                    <a:latin typeface="Times New Roman" panose="02020603050405020304" pitchFamily="18" charset="0"/>
                    <a:cs typeface="Times New Roman" panose="02020603050405020304" pitchFamily="18" charset="0"/>
                  </a:rPr>
                  <a:t>(m, ν) = 2.08 &lt; 2.179                          </a:t>
                </a:r>
              </a:p>
              <a:p>
                <a:pPr algn="just"/>
                <a:r>
                  <a:rPr lang="en-US" sz="2200" b="1" dirty="0"/>
                  <a:t> </a:t>
                </a:r>
                <a14:m>
                  <m:oMath xmlns:m="http://schemas.openxmlformats.org/officeDocument/2006/math">
                    <m:sSub>
                      <m:sSubPr>
                        <m:ctrlPr>
                          <a:rPr lang="en-US" sz="2200" b="1" i="1">
                            <a:latin typeface="Cambria Math" panose="02040503050406030204" pitchFamily="18" charset="0"/>
                          </a:rPr>
                        </m:ctrlPr>
                      </m:sSubPr>
                      <m:e>
                        <m:r>
                          <a:rPr lang="en-US" sz="2200" b="1" i="1">
                            <a:latin typeface="Cambria Math" panose="02040503050406030204" pitchFamily="18" charset="0"/>
                          </a:rPr>
                          <m:t>𝒕</m:t>
                        </m:r>
                      </m:e>
                      <m:sub>
                        <m:r>
                          <a:rPr lang="en-US" sz="2200" b="1" i="1">
                            <a:latin typeface="Cambria Math" panose="02040503050406030204" pitchFamily="18" charset="0"/>
                          </a:rPr>
                          <m:t>𝑴</m:t>
                        </m:r>
                      </m:sub>
                    </m:sSub>
                  </m:oMath>
                </a14:m>
                <a:r>
                  <a:rPr lang="en-US" sz="2200" b="1" dirty="0"/>
                  <a:t> &gt; </a:t>
                </a:r>
                <a14:m>
                  <m:oMath xmlns:m="http://schemas.openxmlformats.org/officeDocument/2006/math">
                    <m:sSub>
                      <m:sSubPr>
                        <m:ctrlPr>
                          <a:rPr lang="en-US" sz="2200" b="1" i="1">
                            <a:latin typeface="Cambria Math" panose="02040503050406030204" pitchFamily="18" charset="0"/>
                          </a:rPr>
                        </m:ctrlPr>
                      </m:sSubPr>
                      <m:e>
                        <m:r>
                          <a:rPr lang="en-US" sz="2200" b="1" i="1">
                            <a:latin typeface="Cambria Math" panose="02040503050406030204" pitchFamily="18" charset="0"/>
                          </a:rPr>
                          <m:t>𝒅</m:t>
                        </m:r>
                      </m:e>
                      <m:sub>
                        <m:r>
                          <a:rPr lang="el-GR" sz="2200" b="1" i="1">
                            <a:latin typeface="Cambria Math" panose="02040503050406030204" pitchFamily="18" charset="0"/>
                          </a:rPr>
                          <m:t>𝜶</m:t>
                        </m:r>
                      </m:sub>
                    </m:sSub>
                  </m:oMath>
                </a14:m>
                <a:r>
                  <a:rPr lang="en-US" sz="2200" b="1" dirty="0">
                    <a:latin typeface="Times New Roman" panose="02020603050405020304" pitchFamily="18" charset="0"/>
                    <a:cs typeface="Times New Roman" panose="02020603050405020304" pitchFamily="18" charset="0"/>
                  </a:rPr>
                  <a:t>(m, ν) = 2.53 &gt; 2.39</a:t>
                </a:r>
              </a:p>
            </p:txBody>
          </p:sp>
        </mc:Choice>
        <mc:Fallback xmlns="">
          <p:sp>
            <p:nvSpPr>
              <p:cNvPr id="8" name="TextBox 7">
                <a:extLst>
                  <a:ext uri="{FF2B5EF4-FFF2-40B4-BE49-F238E27FC236}">
                    <a16:creationId xmlns:a16="http://schemas.microsoft.com/office/drawing/2014/main" id="{4FBAABFC-7CF0-23E9-5DED-F649DB9493ED}"/>
                  </a:ext>
                </a:extLst>
              </p:cNvPr>
              <p:cNvSpPr txBox="1">
                <a:spLocks noRot="1" noChangeAspect="1" noMove="1" noResize="1" noEditPoints="1" noAdjustHandles="1" noChangeArrowheads="1" noChangeShapeType="1" noTextEdit="1"/>
              </p:cNvSpPr>
              <p:nvPr/>
            </p:nvSpPr>
            <p:spPr>
              <a:xfrm>
                <a:off x="5450889" y="4585314"/>
                <a:ext cx="4145873" cy="1242874"/>
              </a:xfrm>
              <a:prstGeom prst="rect">
                <a:avLst/>
              </a:prstGeom>
              <a:blipFill>
                <a:blip r:embed="rId4"/>
                <a:stretch>
                  <a:fillRect/>
                </a:stretch>
              </a:blipFill>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BE4EE09D-84EA-8FB1-368C-BAF930A808CA}"/>
              </a:ext>
            </a:extLst>
          </p:cNvPr>
          <p:cNvSpPr>
            <a:spLocks noGrp="1"/>
          </p:cNvSpPr>
          <p:nvPr>
            <p:ph type="sldNum" sz="quarter" idx="21"/>
          </p:nvPr>
        </p:nvSpPr>
        <p:spPr/>
        <p:txBody>
          <a:bodyPr/>
          <a:lstStyle/>
          <a:p>
            <a:fld id="{997006E5-C7AA-4492-BE99-3C3768669B0A}" type="slidenum">
              <a:rPr lang="en-US" smtClean="0"/>
              <a:t>50</a:t>
            </a:fld>
            <a:endParaRPr lang="en-US"/>
          </a:p>
        </p:txBody>
      </p:sp>
    </p:spTree>
    <p:extLst>
      <p:ext uri="{BB962C8B-B14F-4D97-AF65-F5344CB8AC3E}">
        <p14:creationId xmlns:p14="http://schemas.microsoft.com/office/powerpoint/2010/main" val="1274123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C13D6CE-D1BB-D5DD-AAEF-FDE28BF66720}"/>
              </a:ext>
            </a:extLst>
          </p:cNvPr>
          <p:cNvSpPr>
            <a:spLocks noGrp="1"/>
          </p:cNvSpPr>
          <p:nvPr>
            <p:ph type="body" sz="quarter" idx="25"/>
          </p:nvPr>
        </p:nvSpPr>
        <p:spPr/>
        <p:txBody>
          <a:bodyPr/>
          <a:lstStyle/>
          <a:p>
            <a:pPr marL="285750" indent="-285750">
              <a:lnSpc>
                <a:spcPct val="150000"/>
              </a:lnSpc>
              <a:buFont typeface="Arial" panose="020B0604020202020204" pitchFamily="34" charset="0"/>
              <a:buChar char="•"/>
            </a:pPr>
            <a:r>
              <a:rPr lang="en-US" sz="1800" dirty="0"/>
              <a:t>Points to consider on multiplicity issues in clinical trials (September 2002)</a:t>
            </a:r>
          </a:p>
          <a:p>
            <a:pPr marL="285750" indent="-285750">
              <a:lnSpc>
                <a:spcPct val="150000"/>
              </a:lnSpc>
              <a:buFont typeface="Arial" panose="020B0604020202020204" pitchFamily="34" charset="0"/>
              <a:buChar char="•"/>
            </a:pPr>
            <a:r>
              <a:rPr lang="en-US" sz="1800" dirty="0"/>
              <a:t> Draft guideline on multiplicity issues in clinical trials (April 2017)</a:t>
            </a:r>
          </a:p>
          <a:p>
            <a:endParaRPr lang="en-US" sz="1800" dirty="0"/>
          </a:p>
        </p:txBody>
      </p:sp>
      <p:sp>
        <p:nvSpPr>
          <p:cNvPr id="4" name="Text Placeholder 3">
            <a:extLst>
              <a:ext uri="{FF2B5EF4-FFF2-40B4-BE49-F238E27FC236}">
                <a16:creationId xmlns:a16="http://schemas.microsoft.com/office/drawing/2014/main" id="{16CB29C1-ABAE-CFB4-F944-E9F04A440F9C}"/>
              </a:ext>
            </a:extLst>
          </p:cNvPr>
          <p:cNvSpPr>
            <a:spLocks noGrp="1"/>
          </p:cNvSpPr>
          <p:nvPr>
            <p:ph type="body" sz="quarter" idx="19"/>
          </p:nvPr>
        </p:nvSpPr>
        <p:spPr>
          <a:xfrm>
            <a:off x="365125" y="5562601"/>
            <a:ext cx="7554913" cy="528638"/>
          </a:xfrm>
        </p:spPr>
        <p:txBody>
          <a:bodyPr/>
          <a:lstStyle/>
          <a:p>
            <a:r>
              <a:rPr lang="en-US" dirty="0">
                <a:solidFill>
                  <a:schemeClr val="tx2"/>
                </a:solidFill>
              </a:rPr>
              <a:t>https://www.ema.europa.eu/en/multiplicity-issues-clinical-trials-scientific-guideline</a:t>
            </a:r>
          </a:p>
        </p:txBody>
      </p:sp>
      <p:sp>
        <p:nvSpPr>
          <p:cNvPr id="6" name="Title 5">
            <a:extLst>
              <a:ext uri="{FF2B5EF4-FFF2-40B4-BE49-F238E27FC236}">
                <a16:creationId xmlns:a16="http://schemas.microsoft.com/office/drawing/2014/main" id="{1E8AC1E7-1984-2E7F-11AB-2C56A28F7EF9}"/>
              </a:ext>
            </a:extLst>
          </p:cNvPr>
          <p:cNvSpPr>
            <a:spLocks noGrp="1"/>
          </p:cNvSpPr>
          <p:nvPr>
            <p:ph type="title"/>
          </p:nvPr>
        </p:nvSpPr>
        <p:spPr/>
        <p:txBody>
          <a:bodyPr/>
          <a:lstStyle/>
          <a:p>
            <a:r>
              <a:rPr lang="en-US" sz="2800" dirty="0"/>
              <a:t>Regulatory guidelines</a:t>
            </a:r>
            <a:endParaRPr lang="en-US" dirty="0"/>
          </a:p>
        </p:txBody>
      </p:sp>
      <p:pic>
        <p:nvPicPr>
          <p:cNvPr id="8" name="Picture 7">
            <a:extLst>
              <a:ext uri="{FF2B5EF4-FFF2-40B4-BE49-F238E27FC236}">
                <a16:creationId xmlns:a16="http://schemas.microsoft.com/office/drawing/2014/main" id="{7F070B09-15F4-785D-DE94-5C41C2C018E6}"/>
              </a:ext>
            </a:extLst>
          </p:cNvPr>
          <p:cNvPicPr>
            <a:picLocks noChangeAspect="1"/>
          </p:cNvPicPr>
          <p:nvPr/>
        </p:nvPicPr>
        <p:blipFill>
          <a:blip r:embed="rId2"/>
          <a:stretch>
            <a:fillRect/>
          </a:stretch>
        </p:blipFill>
        <p:spPr>
          <a:xfrm>
            <a:off x="365124" y="1505148"/>
            <a:ext cx="7518985" cy="3009702"/>
          </a:xfrm>
          <a:prstGeom prst="rect">
            <a:avLst/>
          </a:prstGeom>
          <a:ln>
            <a:solidFill>
              <a:schemeClr val="bg1"/>
            </a:solidFill>
          </a:ln>
        </p:spPr>
      </p:pic>
      <p:sp>
        <p:nvSpPr>
          <p:cNvPr id="3" name="Slide Number Placeholder 2">
            <a:extLst>
              <a:ext uri="{FF2B5EF4-FFF2-40B4-BE49-F238E27FC236}">
                <a16:creationId xmlns:a16="http://schemas.microsoft.com/office/drawing/2014/main" id="{5371F91A-177F-271C-E408-E6FE76BA19EB}"/>
              </a:ext>
            </a:extLst>
          </p:cNvPr>
          <p:cNvSpPr>
            <a:spLocks noGrp="1"/>
          </p:cNvSpPr>
          <p:nvPr>
            <p:ph type="sldNum" sz="quarter" idx="23"/>
          </p:nvPr>
        </p:nvSpPr>
        <p:spPr/>
        <p:txBody>
          <a:bodyPr/>
          <a:lstStyle/>
          <a:p>
            <a:fld id="{997006E5-C7AA-4492-BE99-3C3768669B0A}" type="slidenum">
              <a:rPr lang="en-US" smtClean="0"/>
              <a:t>6</a:t>
            </a:fld>
            <a:endParaRPr lang="en-US"/>
          </a:p>
        </p:txBody>
      </p:sp>
    </p:spTree>
    <p:extLst>
      <p:ext uri="{BB962C8B-B14F-4D97-AF65-F5344CB8AC3E}">
        <p14:creationId xmlns:p14="http://schemas.microsoft.com/office/powerpoint/2010/main" val="2237259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13C6BAC-055D-169A-6956-ED8F70C1C29C}"/>
                  </a:ext>
                </a:extLst>
              </p:cNvPr>
              <p:cNvSpPr>
                <a:spLocks noGrp="1"/>
              </p:cNvSpPr>
              <p:nvPr>
                <p:ph type="body" sz="quarter" idx="22"/>
              </p:nvPr>
            </p:nvSpPr>
            <p:spPr>
              <a:xfrm>
                <a:off x="365125" y="1065320"/>
                <a:ext cx="11383963" cy="5164030"/>
              </a:xfrm>
            </p:spPr>
            <p:txBody>
              <a:bodyPr>
                <a:noAutofit/>
              </a:bodyPr>
              <a:lstStyle/>
              <a:p>
                <a:pPr algn="just">
                  <a:lnSpc>
                    <a:spcPct val="150000"/>
                  </a:lnSpc>
                  <a:buFont typeface="Wingdings" panose="05000000000000000000" pitchFamily="2" charset="2"/>
                  <a:buChar char="Ø"/>
                </a:pPr>
                <a:r>
                  <a:rPr lang="en-US" sz="1800" dirty="0"/>
                  <a:t>FWER refers to the probability of making one or more Type I errors in a set of multiple comparisons or statistical tests. FWER is calculated as,</a:t>
                </a:r>
              </a:p>
              <a:p>
                <a:pPr marL="0" indent="0" algn="just">
                  <a:lnSpc>
                    <a:spcPct val="150000"/>
                  </a:lnSpc>
                  <a:buNone/>
                </a:pPr>
                <a:r>
                  <a:rPr lang="en-US" sz="1800" dirty="0"/>
                  <a:t>                                              </a:t>
                </a:r>
                <a14:m>
                  <m:oMath xmlns:m="http://schemas.openxmlformats.org/officeDocument/2006/math">
                    <m:sSup>
                      <m:sSupPr>
                        <m:ctrlPr>
                          <a:rPr lang="en-US" sz="1800" b="1" i="1">
                            <a:latin typeface="Cambria Math" panose="02040503050406030204" pitchFamily="18" charset="0"/>
                          </a:rPr>
                        </m:ctrlPr>
                      </m:sSupPr>
                      <m:e>
                        <m:r>
                          <a:rPr lang="en-US" sz="1800" b="1" i="0" smtClean="0">
                            <a:latin typeface="Cambria Math" panose="02040503050406030204" pitchFamily="18" charset="0"/>
                          </a:rPr>
                          <m:t>𝟏</m:t>
                        </m:r>
                        <m:r>
                          <a:rPr lang="en-US" sz="1800" b="1" i="0" smtClean="0">
                            <a:latin typeface="Cambria Math" panose="02040503050406030204" pitchFamily="18" charset="0"/>
                          </a:rPr>
                          <m:t>−(</m:t>
                        </m:r>
                        <m:r>
                          <a:rPr lang="en-US" sz="1800" b="1" i="0" smtClean="0">
                            <a:latin typeface="Cambria Math" panose="02040503050406030204" pitchFamily="18" charset="0"/>
                          </a:rPr>
                          <m:t>𝟏</m:t>
                        </m:r>
                        <m:r>
                          <a:rPr lang="en-US" sz="1800" b="1" i="0" smtClean="0">
                            <a:latin typeface="Cambria Math" panose="02040503050406030204" pitchFamily="18" charset="0"/>
                          </a:rPr>
                          <m:t>−</m:t>
                        </m:r>
                        <m:r>
                          <a:rPr lang="el-GR" sz="1800" b="1" i="0" smtClean="0">
                            <a:latin typeface="Cambria Math" panose="02040503050406030204" pitchFamily="18" charset="0"/>
                          </a:rPr>
                          <m:t>𝛂</m:t>
                        </m:r>
                        <m:r>
                          <a:rPr lang="en-US" sz="1800" b="1" i="0" smtClean="0">
                            <a:latin typeface="Cambria Math" panose="02040503050406030204" pitchFamily="18" charset="0"/>
                          </a:rPr>
                          <m:t>)</m:t>
                        </m:r>
                      </m:e>
                      <m:sup>
                        <m:r>
                          <a:rPr lang="en-US" sz="1800" b="1" i="0" smtClean="0">
                            <a:latin typeface="Cambria Math" panose="02040503050406030204" pitchFamily="18" charset="0"/>
                          </a:rPr>
                          <m:t>𝐤</m:t>
                        </m:r>
                      </m:sup>
                    </m:sSup>
                  </m:oMath>
                </a14:m>
                <a:endParaRPr lang="en-US" sz="1800" b="1" dirty="0"/>
              </a:p>
              <a:p>
                <a:pPr algn="just">
                  <a:lnSpc>
                    <a:spcPct val="150000"/>
                  </a:lnSpc>
                  <a:buFont typeface="Wingdings" panose="05000000000000000000" pitchFamily="2" charset="2"/>
                  <a:buChar char="Ø"/>
                </a:pPr>
                <a:r>
                  <a:rPr lang="en-US" sz="1800" dirty="0"/>
                  <a:t>Consider a null hypothesis (H</a:t>
                </a:r>
                <a:r>
                  <a:rPr lang="en-US" sz="1800" baseline="-25000" dirty="0"/>
                  <a:t>0</a:t>
                </a:r>
                <a:r>
                  <a:rPr lang="en-US" sz="1800" dirty="0"/>
                  <a:t>) Tested against a one-sided alternative (H</a:t>
                </a:r>
                <a:r>
                  <a:rPr lang="en-US" sz="1800" baseline="-25000" dirty="0"/>
                  <a:t>1</a:t>
                </a:r>
                <a:r>
                  <a:rPr lang="en-US" sz="1800" dirty="0"/>
                  <a:t>)  at 2.5% level of significance (los).</a:t>
                </a:r>
              </a:p>
              <a:p>
                <a:pPr algn="just">
                  <a:lnSpc>
                    <a:spcPct val="150000"/>
                  </a:lnSpc>
                  <a:buFont typeface="Wingdings" panose="05000000000000000000" pitchFamily="2" charset="2"/>
                  <a:buChar char="Ø"/>
                </a:pPr>
                <a:r>
                  <a:rPr lang="en-US" sz="1800" dirty="0"/>
                  <a:t>If we conduct a clinical trial </a:t>
                </a:r>
                <a:r>
                  <a:rPr lang="en-US" sz="1800" dirty="0">
                    <a:solidFill>
                      <a:srgbClr val="000000"/>
                    </a:solidFill>
                  </a:rPr>
                  <a:t>with a single endpoint (one primary endpoint), then Pr(reject H</a:t>
                </a:r>
                <a:r>
                  <a:rPr lang="en-US" sz="1800" baseline="-25000" dirty="0">
                    <a:solidFill>
                      <a:srgbClr val="000000"/>
                    </a:solidFill>
                  </a:rPr>
                  <a:t>0</a:t>
                </a:r>
                <a:r>
                  <a:rPr lang="en-US" sz="1800" dirty="0">
                    <a:solidFill>
                      <a:srgbClr val="000000"/>
                    </a:solidFill>
                  </a:rPr>
                  <a:t>| H</a:t>
                </a:r>
                <a:r>
                  <a:rPr lang="en-US" sz="1800" baseline="-25000" dirty="0">
                    <a:solidFill>
                      <a:srgbClr val="000000"/>
                    </a:solidFill>
                  </a:rPr>
                  <a:t>0</a:t>
                </a:r>
                <a:r>
                  <a:rPr lang="en-US" sz="1800" dirty="0">
                    <a:solidFill>
                      <a:srgbClr val="000000"/>
                    </a:solidFill>
                  </a:rPr>
                  <a:t> true) = 0.025</a:t>
                </a:r>
              </a:p>
              <a:p>
                <a:pPr algn="just">
                  <a:lnSpc>
                    <a:spcPct val="150000"/>
                  </a:lnSpc>
                  <a:buFont typeface="Wingdings" panose="05000000000000000000" pitchFamily="2" charset="2"/>
                  <a:buChar char="Ø"/>
                </a:pPr>
                <a:r>
                  <a:rPr lang="en-US" sz="1800" dirty="0">
                    <a:solidFill>
                      <a:srgbClr val="000000"/>
                    </a:solidFill>
                  </a:rPr>
                  <a:t>If we conduct a clinical trial with two independent endpoints (where success of at least one endpoint leads to a conclusion of a drug effect), then Pr(reject a.l.o. H</a:t>
                </a:r>
                <a:r>
                  <a:rPr lang="en-US" sz="1800" baseline="-25000" dirty="0">
                    <a:solidFill>
                      <a:srgbClr val="000000"/>
                    </a:solidFill>
                  </a:rPr>
                  <a:t>0</a:t>
                </a:r>
                <a:r>
                  <a:rPr lang="en-US" sz="1800" i="1" dirty="0">
                    <a:solidFill>
                      <a:srgbClr val="000000"/>
                    </a:solidFill>
                  </a:rPr>
                  <a:t>|</a:t>
                </a:r>
                <a:r>
                  <a:rPr lang="en-US" sz="1800" dirty="0">
                    <a:solidFill>
                      <a:srgbClr val="000000"/>
                    </a:solidFill>
                  </a:rPr>
                  <a:t> all H</a:t>
                </a:r>
                <a:r>
                  <a:rPr lang="en-US" sz="1800" baseline="-25000" dirty="0">
                    <a:solidFill>
                      <a:srgbClr val="000000"/>
                    </a:solidFill>
                  </a:rPr>
                  <a:t>0</a:t>
                </a:r>
                <a:r>
                  <a:rPr lang="en-US" sz="1800" dirty="0">
                    <a:solidFill>
                      <a:srgbClr val="000000"/>
                    </a:solidFill>
                  </a:rPr>
                  <a:t> true) = </a:t>
                </a:r>
                <a:r>
                  <a:rPr lang="en-US" sz="1800" b="1" dirty="0">
                    <a:solidFill>
                      <a:srgbClr val="000000"/>
                    </a:solidFill>
                  </a:rPr>
                  <a:t>1-0.975</a:t>
                </a:r>
                <a:r>
                  <a:rPr lang="en-US" sz="1800" b="1" baseline="30000" dirty="0">
                    <a:solidFill>
                      <a:srgbClr val="000000"/>
                    </a:solidFill>
                  </a:rPr>
                  <a:t>2</a:t>
                </a:r>
                <a:r>
                  <a:rPr lang="en-US" sz="1800" b="1" dirty="0">
                    <a:solidFill>
                      <a:srgbClr val="000000"/>
                    </a:solidFill>
                  </a:rPr>
                  <a:t> ≈ 0.05 </a:t>
                </a:r>
              </a:p>
              <a:p>
                <a:pPr algn="just">
                  <a:lnSpc>
                    <a:spcPct val="150000"/>
                  </a:lnSpc>
                  <a:buFont typeface="Wingdings" panose="05000000000000000000" pitchFamily="2" charset="2"/>
                  <a:buChar char="Ø"/>
                </a:pPr>
                <a:r>
                  <a:rPr lang="en-US" sz="1800" dirty="0">
                    <a:solidFill>
                      <a:srgbClr val="000000"/>
                    </a:solidFill>
                  </a:rPr>
                  <a:t>Similarly for three multiple endpoints (independent endpoints) FWER </a:t>
                </a:r>
                <a:r>
                  <a:rPr lang="en-US" sz="1800" dirty="0">
                    <a:solidFill>
                      <a:srgbClr val="202124"/>
                    </a:solidFill>
                  </a:rPr>
                  <a:t>is approximately </a:t>
                </a:r>
                <a:r>
                  <a:rPr lang="en-US" sz="1800" dirty="0">
                    <a:solidFill>
                      <a:srgbClr val="000000"/>
                    </a:solidFill>
                  </a:rPr>
                  <a:t>7% and with 10 independent multiple endpoints</a:t>
                </a:r>
                <a:r>
                  <a:rPr lang="en-US" sz="1800" dirty="0">
                    <a:solidFill>
                      <a:srgbClr val="000000"/>
                    </a:solidFill>
                    <a:sym typeface="Wingdings" panose="05000000000000000000" pitchFamily="2" charset="2"/>
                  </a:rPr>
                  <a:t> </a:t>
                </a:r>
                <a:r>
                  <a:rPr lang="en-US" sz="1800" dirty="0">
                    <a:solidFill>
                      <a:srgbClr val="000000"/>
                    </a:solidFill>
                  </a:rPr>
                  <a:t>FWER is approximately 22%.</a:t>
                </a:r>
                <a:endParaRPr lang="en-US" sz="1800" dirty="0"/>
              </a:p>
              <a:p>
                <a:pPr marL="0" indent="0" algn="just">
                  <a:lnSpc>
                    <a:spcPct val="150000"/>
                  </a:lnSpc>
                  <a:buNone/>
                </a:pPr>
                <a:endParaRPr lang="en-US" sz="1800" dirty="0"/>
              </a:p>
            </p:txBody>
          </p:sp>
        </mc:Choice>
        <mc:Fallback xmlns="">
          <p:sp>
            <p:nvSpPr>
              <p:cNvPr id="3" name="Content Placeholder 2">
                <a:extLst>
                  <a:ext uri="{FF2B5EF4-FFF2-40B4-BE49-F238E27FC236}">
                    <a16:creationId xmlns:a16="http://schemas.microsoft.com/office/drawing/2014/main" id="{513C6BAC-055D-169A-6956-ED8F70C1C29C}"/>
                  </a:ext>
                </a:extLst>
              </p:cNvPr>
              <p:cNvSpPr>
                <a:spLocks noGrp="1" noRot="1" noChangeAspect="1" noMove="1" noResize="1" noEditPoints="1" noAdjustHandles="1" noChangeArrowheads="1" noChangeShapeType="1" noTextEdit="1"/>
              </p:cNvSpPr>
              <p:nvPr>
                <p:ph type="body" sz="quarter" idx="22"/>
              </p:nvPr>
            </p:nvSpPr>
            <p:spPr>
              <a:xfrm>
                <a:off x="365125" y="1065320"/>
                <a:ext cx="11383963" cy="5164030"/>
              </a:xfrm>
              <a:blipFill>
                <a:blip r:embed="rId2"/>
                <a:stretch>
                  <a:fillRect l="-1285" r="-1232"/>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A0E6C8CC-1B05-4154-8008-FA7732671A18}"/>
              </a:ext>
            </a:extLst>
          </p:cNvPr>
          <p:cNvSpPr>
            <a:spLocks noGrp="1"/>
          </p:cNvSpPr>
          <p:nvPr>
            <p:ph type="title"/>
          </p:nvPr>
        </p:nvSpPr>
        <p:spPr>
          <a:xfrm>
            <a:off x="365125" y="242888"/>
            <a:ext cx="11460163" cy="430887"/>
          </a:xfrm>
        </p:spPr>
        <p:txBody>
          <a:bodyPr anchor="b">
            <a:normAutofit/>
          </a:bodyPr>
          <a:lstStyle/>
          <a:p>
            <a:r>
              <a:rPr lang="en-US" b="1" dirty="0"/>
              <a:t>Family wise Error rate(FWER)</a:t>
            </a:r>
          </a:p>
        </p:txBody>
      </p:sp>
      <p:sp>
        <p:nvSpPr>
          <p:cNvPr id="4" name="Slide Number Placeholder 3">
            <a:extLst>
              <a:ext uri="{FF2B5EF4-FFF2-40B4-BE49-F238E27FC236}">
                <a16:creationId xmlns:a16="http://schemas.microsoft.com/office/drawing/2014/main" id="{64C65DF8-11B3-9B23-128B-D3D01209EF1F}"/>
              </a:ext>
            </a:extLst>
          </p:cNvPr>
          <p:cNvSpPr>
            <a:spLocks noGrp="1"/>
          </p:cNvSpPr>
          <p:nvPr>
            <p:ph type="sldNum" sz="quarter" idx="21"/>
          </p:nvPr>
        </p:nvSpPr>
        <p:spPr/>
        <p:txBody>
          <a:bodyPr/>
          <a:lstStyle/>
          <a:p>
            <a:fld id="{997006E5-C7AA-4492-BE99-3C3768669B0A}" type="slidenum">
              <a:rPr lang="en-US" smtClean="0"/>
              <a:t>7</a:t>
            </a:fld>
            <a:endParaRPr lang="en-US"/>
          </a:p>
        </p:txBody>
      </p:sp>
    </p:spTree>
    <p:extLst>
      <p:ext uri="{BB962C8B-B14F-4D97-AF65-F5344CB8AC3E}">
        <p14:creationId xmlns:p14="http://schemas.microsoft.com/office/powerpoint/2010/main" val="1878039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409185-7B7C-D22C-E72F-77335FB497D4}"/>
              </a:ext>
            </a:extLst>
          </p:cNvPr>
          <p:cNvSpPr>
            <a:spLocks noGrp="1"/>
          </p:cNvSpPr>
          <p:nvPr>
            <p:ph type="title"/>
          </p:nvPr>
        </p:nvSpPr>
        <p:spPr>
          <a:xfrm>
            <a:off x="182959" y="3429000"/>
            <a:ext cx="11826082" cy="1260000"/>
          </a:xfrm>
        </p:spPr>
        <p:txBody>
          <a:bodyPr>
            <a:normAutofit/>
          </a:bodyPr>
          <a:lstStyle/>
          <a:p>
            <a:r>
              <a:rPr lang="en-US" sz="4000" dirty="0"/>
              <a:t>Overview of the Multiplicity Adjustment Methods</a:t>
            </a:r>
          </a:p>
        </p:txBody>
      </p:sp>
    </p:spTree>
    <p:extLst>
      <p:ext uri="{BB962C8B-B14F-4D97-AF65-F5344CB8AC3E}">
        <p14:creationId xmlns:p14="http://schemas.microsoft.com/office/powerpoint/2010/main" val="229908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2E5C9B9-5F0A-5D18-E2B8-6990F9C5EC41}"/>
              </a:ext>
            </a:extLst>
          </p:cNvPr>
          <p:cNvSpPr>
            <a:spLocks noGrp="1"/>
          </p:cNvSpPr>
          <p:nvPr>
            <p:ph type="title"/>
          </p:nvPr>
        </p:nvSpPr>
        <p:spPr>
          <a:xfrm>
            <a:off x="365125" y="171866"/>
            <a:ext cx="11460163" cy="430887"/>
          </a:xfrm>
        </p:spPr>
        <p:txBody>
          <a:bodyPr/>
          <a:lstStyle/>
          <a:p>
            <a:r>
              <a:rPr lang="en-US"/>
              <a:t>Overview</a:t>
            </a:r>
            <a:endParaRPr lang="fr-BE"/>
          </a:p>
        </p:txBody>
      </p:sp>
      <p:grpSp>
        <p:nvGrpSpPr>
          <p:cNvPr id="3" name="Group 2">
            <a:extLst>
              <a:ext uri="{FF2B5EF4-FFF2-40B4-BE49-F238E27FC236}">
                <a16:creationId xmlns:a16="http://schemas.microsoft.com/office/drawing/2014/main" id="{D96F90E6-658B-59F5-C6AE-B125DCF96CE9}"/>
              </a:ext>
            </a:extLst>
          </p:cNvPr>
          <p:cNvGrpSpPr/>
          <p:nvPr/>
        </p:nvGrpSpPr>
        <p:grpSpPr>
          <a:xfrm>
            <a:off x="591634" y="655515"/>
            <a:ext cx="10693656" cy="5687268"/>
            <a:chOff x="591634" y="655515"/>
            <a:chExt cx="10693656" cy="5687268"/>
          </a:xfrm>
        </p:grpSpPr>
        <p:sp>
          <p:nvSpPr>
            <p:cNvPr id="14" name="TextBox 13">
              <a:extLst>
                <a:ext uri="{FF2B5EF4-FFF2-40B4-BE49-F238E27FC236}">
                  <a16:creationId xmlns:a16="http://schemas.microsoft.com/office/drawing/2014/main" id="{659AFC93-9EDC-8710-ADF6-44496D585AA6}"/>
                </a:ext>
              </a:extLst>
            </p:cNvPr>
            <p:cNvSpPr txBox="1"/>
            <p:nvPr/>
          </p:nvSpPr>
          <p:spPr>
            <a:xfrm>
              <a:off x="7927916" y="655515"/>
              <a:ext cx="3198295" cy="1660055"/>
            </a:xfrm>
            <a:prstGeom prst="roundRect">
              <a:avLst/>
            </a:prstGeom>
            <a:noFill/>
            <a:ln w="19050">
              <a:solidFill>
                <a:schemeClr val="tx2"/>
              </a:solidFill>
              <a:extLst>
                <a:ext uri="{C807C97D-BFC1-408E-A445-0C87EB9F89A2}">
                  <ask:lineSketchStyleProps xmlns:ask="http://schemas.microsoft.com/office/drawing/2018/sketchyshapes">
                    <ask:type>
                      <ask:lineSketchNone/>
                    </ask:type>
                  </ask:lineSketchStyleProps>
                </a:ext>
              </a:extLst>
            </a:ln>
          </p:spPr>
          <p:txBody>
            <a:bodyPr wrap="square" lIns="240000" tIns="240000" rIns="240000" bIns="240000" rtlCol="0">
              <a:noAutofit/>
            </a:bodyPr>
            <a:lstStyle/>
            <a:p>
              <a:pPr marL="228594" indent="-228594">
                <a:spcBef>
                  <a:spcPts val="400"/>
                </a:spcBef>
                <a:spcAft>
                  <a:spcPts val="400"/>
                </a:spcAft>
                <a:buClr>
                  <a:schemeClr val="tx2"/>
                </a:buClr>
                <a:buSzPct val="110000"/>
                <a:buFont typeface="Arial" panose="020B0604020202020204" pitchFamily="34" charset="0"/>
                <a:buChar char="•"/>
              </a:pPr>
              <a:r>
                <a:rPr lang="en-US" sz="950" b="1" dirty="0"/>
                <a:t>Bonferroni Procedure</a:t>
              </a:r>
            </a:p>
            <a:p>
              <a:pPr marL="228594" indent="-228594">
                <a:spcBef>
                  <a:spcPts val="400"/>
                </a:spcBef>
                <a:spcAft>
                  <a:spcPts val="400"/>
                </a:spcAft>
                <a:buClr>
                  <a:schemeClr val="tx2"/>
                </a:buClr>
                <a:buSzPct val="110000"/>
                <a:buFont typeface="Arial" panose="020B0604020202020204" pitchFamily="34" charset="0"/>
                <a:buChar char="•"/>
              </a:pPr>
              <a:r>
                <a:rPr lang="en-US" sz="950" b="1" dirty="0"/>
                <a:t>Sidak Procedure</a:t>
              </a:r>
            </a:p>
            <a:p>
              <a:pPr marL="228594" indent="-228594">
                <a:spcBef>
                  <a:spcPts val="400"/>
                </a:spcBef>
                <a:spcAft>
                  <a:spcPts val="400"/>
                </a:spcAft>
                <a:buClr>
                  <a:schemeClr val="tx2"/>
                </a:buClr>
                <a:buSzPct val="110000"/>
                <a:buFont typeface="Arial" panose="020B0604020202020204" pitchFamily="34" charset="0"/>
                <a:buChar char="•"/>
              </a:pPr>
              <a:r>
                <a:rPr lang="en-US" sz="950" b="1" dirty="0"/>
                <a:t>Holm Step-Down Procedure</a:t>
              </a:r>
            </a:p>
            <a:p>
              <a:pPr marL="228594" indent="-228594">
                <a:spcBef>
                  <a:spcPts val="400"/>
                </a:spcBef>
                <a:spcAft>
                  <a:spcPts val="400"/>
                </a:spcAft>
                <a:buClr>
                  <a:schemeClr val="tx2"/>
                </a:buClr>
                <a:buSzPct val="110000"/>
                <a:buFont typeface="Arial" panose="020B0604020202020204" pitchFamily="34" charset="0"/>
                <a:buChar char="•"/>
              </a:pPr>
              <a:r>
                <a:rPr lang="en-US" sz="950" b="1" dirty="0"/>
                <a:t>Hochberg Step-Up Procedure</a:t>
              </a:r>
            </a:p>
            <a:p>
              <a:pPr marL="228594" indent="-228594">
                <a:spcBef>
                  <a:spcPts val="400"/>
                </a:spcBef>
                <a:spcAft>
                  <a:spcPts val="400"/>
                </a:spcAft>
                <a:buClr>
                  <a:schemeClr val="tx2"/>
                </a:buClr>
                <a:buSzPct val="110000"/>
                <a:buFont typeface="Arial" panose="020B0604020202020204" pitchFamily="34" charset="0"/>
                <a:buChar char="•"/>
              </a:pPr>
              <a:r>
                <a:rPr lang="en-US" sz="950" b="1" dirty="0"/>
                <a:t>Hommel Procedure</a:t>
              </a:r>
            </a:p>
          </p:txBody>
        </p:sp>
        <p:sp>
          <p:nvSpPr>
            <p:cNvPr id="64" name="TextBox 63">
              <a:extLst>
                <a:ext uri="{FF2B5EF4-FFF2-40B4-BE49-F238E27FC236}">
                  <a16:creationId xmlns:a16="http://schemas.microsoft.com/office/drawing/2014/main" id="{82EC66C6-9BED-54FE-3D46-AE98B1401DCD}"/>
                </a:ext>
              </a:extLst>
            </p:cNvPr>
            <p:cNvSpPr txBox="1"/>
            <p:nvPr/>
          </p:nvSpPr>
          <p:spPr>
            <a:xfrm>
              <a:off x="10094546" y="733236"/>
              <a:ext cx="1170756" cy="505613"/>
            </a:xfrm>
            <a:prstGeom prst="rect">
              <a:avLst/>
            </a:prstGeom>
            <a:noFill/>
          </p:spPr>
          <p:txBody>
            <a:bodyPr wrap="square" lIns="240000" tIns="240000" rIns="240000" bIns="240000" rtlCol="0">
              <a:noAutofit/>
            </a:bodyPr>
            <a:lstStyle/>
            <a:p>
              <a:pPr>
                <a:spcBef>
                  <a:spcPts val="400"/>
                </a:spcBef>
                <a:spcAft>
                  <a:spcPts val="400"/>
                </a:spcAft>
                <a:buClr>
                  <a:schemeClr val="tx2"/>
                </a:buClr>
                <a:buSzPct val="110000"/>
              </a:pPr>
              <a:r>
                <a:rPr lang="en-US" sz="933" b="1" i="1" dirty="0"/>
                <a:t>Single step</a:t>
              </a:r>
            </a:p>
          </p:txBody>
        </p:sp>
        <p:sp>
          <p:nvSpPr>
            <p:cNvPr id="66" name="TextBox 65">
              <a:extLst>
                <a:ext uri="{FF2B5EF4-FFF2-40B4-BE49-F238E27FC236}">
                  <a16:creationId xmlns:a16="http://schemas.microsoft.com/office/drawing/2014/main" id="{D431247F-B40C-F992-E88C-8C5B3EEAD038}"/>
                </a:ext>
              </a:extLst>
            </p:cNvPr>
            <p:cNvSpPr txBox="1"/>
            <p:nvPr/>
          </p:nvSpPr>
          <p:spPr>
            <a:xfrm>
              <a:off x="10114534" y="1316813"/>
              <a:ext cx="1170756" cy="707419"/>
            </a:xfrm>
            <a:prstGeom prst="rect">
              <a:avLst/>
            </a:prstGeom>
            <a:noFill/>
          </p:spPr>
          <p:txBody>
            <a:bodyPr wrap="square" lIns="240000" tIns="240000" rIns="240000" bIns="240000" rtlCol="0">
              <a:noAutofit/>
            </a:bodyPr>
            <a:lstStyle/>
            <a:p>
              <a:pPr>
                <a:spcBef>
                  <a:spcPts val="400"/>
                </a:spcBef>
                <a:spcAft>
                  <a:spcPts val="400"/>
                </a:spcAft>
                <a:buClr>
                  <a:schemeClr val="tx2"/>
                </a:buClr>
                <a:buSzPct val="110000"/>
              </a:pPr>
              <a:r>
                <a:rPr lang="en-US" sz="933" b="1" i="1"/>
                <a:t>Multi step,</a:t>
              </a:r>
              <a:br>
                <a:rPr lang="en-US" sz="933" b="1" i="1"/>
              </a:br>
              <a:r>
                <a:rPr lang="en-US" sz="933" b="1" i="1"/>
                <a:t>data driven</a:t>
              </a:r>
            </a:p>
          </p:txBody>
        </p:sp>
        <p:sp>
          <p:nvSpPr>
            <p:cNvPr id="2" name="TextBox 1">
              <a:extLst>
                <a:ext uri="{FF2B5EF4-FFF2-40B4-BE49-F238E27FC236}">
                  <a16:creationId xmlns:a16="http://schemas.microsoft.com/office/drawing/2014/main" id="{5498449F-6A23-FE62-5D71-712CECFB2C9D}"/>
                </a:ext>
              </a:extLst>
            </p:cNvPr>
            <p:cNvSpPr txBox="1"/>
            <p:nvPr/>
          </p:nvSpPr>
          <p:spPr>
            <a:xfrm>
              <a:off x="591634" y="3153273"/>
              <a:ext cx="1517945" cy="1090012"/>
            </a:xfrm>
            <a:prstGeom prst="roundRect">
              <a:avLst/>
            </a:prstGeom>
            <a:noFill/>
            <a:ln w="19050">
              <a:solidFill>
                <a:schemeClr val="tx2"/>
              </a:solidFill>
              <a:extLst>
                <a:ext uri="{C807C97D-BFC1-408E-A445-0C87EB9F89A2}">
                  <ask:lineSketchStyleProps xmlns:ask="http://schemas.microsoft.com/office/drawing/2018/sketchyshapes">
                    <ask:type>
                      <ask:lineSketchNone/>
                    </ask:type>
                  </ask:lineSketchStyleProps>
                </a:ext>
              </a:extLst>
            </a:ln>
          </p:spPr>
          <p:txBody>
            <a:bodyPr wrap="square" lIns="240000" tIns="240000" rIns="240000" bIns="240000" rtlCol="0" anchor="ctr">
              <a:noAutofit/>
            </a:bodyPr>
            <a:lstStyle/>
            <a:p>
              <a:pPr algn="ctr">
                <a:spcBef>
                  <a:spcPts val="400"/>
                </a:spcBef>
                <a:spcAft>
                  <a:spcPts val="400"/>
                </a:spcAft>
                <a:buClr>
                  <a:schemeClr val="tx2"/>
                </a:buClr>
                <a:buSzPct val="110000"/>
              </a:pPr>
              <a:r>
                <a:rPr lang="en-US" sz="1333" b="1" dirty="0"/>
                <a:t>Statistical methods for Multiplicity</a:t>
              </a:r>
            </a:p>
          </p:txBody>
        </p:sp>
        <p:sp>
          <p:nvSpPr>
            <p:cNvPr id="8" name="TextBox 7">
              <a:extLst>
                <a:ext uri="{FF2B5EF4-FFF2-40B4-BE49-F238E27FC236}">
                  <a16:creationId xmlns:a16="http://schemas.microsoft.com/office/drawing/2014/main" id="{A983C108-2676-DEDE-A5FA-8B05C86B8778}"/>
                </a:ext>
              </a:extLst>
            </p:cNvPr>
            <p:cNvSpPr txBox="1"/>
            <p:nvPr/>
          </p:nvSpPr>
          <p:spPr>
            <a:xfrm>
              <a:off x="2739374" y="4738311"/>
              <a:ext cx="2000167" cy="888796"/>
            </a:xfrm>
            <a:prstGeom prst="roundRect">
              <a:avLst/>
            </a:prstGeom>
            <a:noFill/>
            <a:ln w="19050">
              <a:solidFill>
                <a:schemeClr val="tx2"/>
              </a:solidFill>
              <a:extLst>
                <a:ext uri="{C807C97D-BFC1-408E-A445-0C87EB9F89A2}">
                  <ask:lineSketchStyleProps xmlns:ask="http://schemas.microsoft.com/office/drawing/2018/sketchyshapes">
                    <ask:type>
                      <ask:lineSketchNone/>
                    </ask:type>
                  </ask:lineSketchStyleProps>
                </a:ext>
              </a:extLst>
            </a:ln>
          </p:spPr>
          <p:txBody>
            <a:bodyPr wrap="square" lIns="240000" tIns="240000" rIns="240000" bIns="240000" rtlCol="0">
              <a:noAutofit/>
            </a:bodyPr>
            <a:lstStyle/>
            <a:p>
              <a:pPr algn="ctr">
                <a:spcBef>
                  <a:spcPts val="400"/>
                </a:spcBef>
                <a:spcAft>
                  <a:spcPts val="400"/>
                </a:spcAft>
                <a:buClr>
                  <a:schemeClr val="tx2"/>
                </a:buClr>
                <a:buSzPct val="110000"/>
              </a:pPr>
              <a:r>
                <a:rPr lang="en-US" sz="1333" b="1" dirty="0"/>
                <a:t>Hierarchical Hypotheses</a:t>
              </a:r>
            </a:p>
          </p:txBody>
        </p:sp>
        <p:sp>
          <p:nvSpPr>
            <p:cNvPr id="9" name="TextBox 8">
              <a:extLst>
                <a:ext uri="{FF2B5EF4-FFF2-40B4-BE49-F238E27FC236}">
                  <a16:creationId xmlns:a16="http://schemas.microsoft.com/office/drawing/2014/main" id="{1965F309-5C59-1F0D-523E-D818BE92B17B}"/>
                </a:ext>
              </a:extLst>
            </p:cNvPr>
            <p:cNvSpPr txBox="1"/>
            <p:nvPr/>
          </p:nvSpPr>
          <p:spPr>
            <a:xfrm>
              <a:off x="2739375" y="1793013"/>
              <a:ext cx="2000167" cy="865235"/>
            </a:xfrm>
            <a:prstGeom prst="roundRect">
              <a:avLst/>
            </a:prstGeom>
            <a:noFill/>
            <a:ln w="19050">
              <a:solidFill>
                <a:schemeClr val="tx2"/>
              </a:solidFill>
              <a:extLst>
                <a:ext uri="{C807C97D-BFC1-408E-A445-0C87EB9F89A2}">
                  <ask:lineSketchStyleProps xmlns:ask="http://schemas.microsoft.com/office/drawing/2018/sketchyshapes">
                    <ask:type>
                      <ask:lineSketchNone/>
                    </ask:type>
                  </ask:lineSketchStyleProps>
                </a:ext>
              </a:extLst>
            </a:ln>
          </p:spPr>
          <p:txBody>
            <a:bodyPr wrap="square" lIns="240000" tIns="240000" rIns="240000" bIns="240000" rtlCol="0">
              <a:noAutofit/>
            </a:bodyPr>
            <a:lstStyle/>
            <a:p>
              <a:pPr algn="ctr">
                <a:spcBef>
                  <a:spcPts val="400"/>
                </a:spcBef>
                <a:spcAft>
                  <a:spcPts val="400"/>
                </a:spcAft>
                <a:buClr>
                  <a:schemeClr val="tx2"/>
                </a:buClr>
                <a:buSzPct val="110000"/>
              </a:pPr>
              <a:r>
                <a:rPr lang="en-US" sz="1333" b="1" dirty="0"/>
                <a:t>Non-Hierarchical Hypotheses</a:t>
              </a:r>
            </a:p>
          </p:txBody>
        </p:sp>
        <p:sp>
          <p:nvSpPr>
            <p:cNvPr id="10" name="TextBox 9">
              <a:extLst>
                <a:ext uri="{FF2B5EF4-FFF2-40B4-BE49-F238E27FC236}">
                  <a16:creationId xmlns:a16="http://schemas.microsoft.com/office/drawing/2014/main" id="{9F558EB9-8E71-C1AA-D361-25CE67E8CAE0}"/>
                </a:ext>
              </a:extLst>
            </p:cNvPr>
            <p:cNvSpPr txBox="1"/>
            <p:nvPr/>
          </p:nvSpPr>
          <p:spPr>
            <a:xfrm>
              <a:off x="5494014" y="965315"/>
              <a:ext cx="1780817" cy="1046513"/>
            </a:xfrm>
            <a:prstGeom prst="roundRect">
              <a:avLst/>
            </a:prstGeom>
            <a:noFill/>
            <a:ln w="19050">
              <a:solidFill>
                <a:schemeClr val="tx2"/>
              </a:solidFill>
              <a:extLst>
                <a:ext uri="{C807C97D-BFC1-408E-A445-0C87EB9F89A2}">
                  <ask:lineSketchStyleProps xmlns:ask="http://schemas.microsoft.com/office/drawing/2018/sketchyshapes">
                    <ask:type>
                      <ask:lineSketchNone/>
                    </ask:type>
                  </ask:lineSketchStyleProps>
                </a:ext>
              </a:extLst>
            </a:ln>
          </p:spPr>
          <p:txBody>
            <a:bodyPr wrap="square" lIns="240000" tIns="240000" rIns="240000" bIns="240000" rtlCol="0">
              <a:noAutofit/>
            </a:bodyPr>
            <a:lstStyle/>
            <a:p>
              <a:pPr algn="ctr">
                <a:spcBef>
                  <a:spcPts val="400"/>
                </a:spcBef>
                <a:spcAft>
                  <a:spcPts val="400"/>
                </a:spcAft>
                <a:buClr>
                  <a:schemeClr val="tx2"/>
                </a:buClr>
                <a:buSzPct val="110000"/>
              </a:pPr>
              <a:r>
                <a:rPr lang="en-US" sz="1333" b="1" dirty="0"/>
                <a:t>Non-/Semi Parametric Procedures</a:t>
              </a:r>
            </a:p>
          </p:txBody>
        </p:sp>
        <p:sp>
          <p:nvSpPr>
            <p:cNvPr id="11" name="TextBox 10">
              <a:extLst>
                <a:ext uri="{FF2B5EF4-FFF2-40B4-BE49-F238E27FC236}">
                  <a16:creationId xmlns:a16="http://schemas.microsoft.com/office/drawing/2014/main" id="{CD05E811-5E41-312F-729D-D37D985335DF}"/>
                </a:ext>
              </a:extLst>
            </p:cNvPr>
            <p:cNvSpPr txBox="1"/>
            <p:nvPr/>
          </p:nvSpPr>
          <p:spPr>
            <a:xfrm>
              <a:off x="5494014" y="2648139"/>
              <a:ext cx="1780817" cy="860572"/>
            </a:xfrm>
            <a:prstGeom prst="roundRect">
              <a:avLst/>
            </a:prstGeom>
            <a:noFill/>
            <a:ln w="19050">
              <a:solidFill>
                <a:schemeClr val="tx2"/>
              </a:solidFill>
              <a:extLst>
                <a:ext uri="{C807C97D-BFC1-408E-A445-0C87EB9F89A2}">
                  <ask:lineSketchStyleProps xmlns:ask="http://schemas.microsoft.com/office/drawing/2018/sketchyshapes">
                    <ask:type>
                      <ask:lineSketchNone/>
                    </ask:type>
                  </ask:lineSketchStyleProps>
                </a:ext>
              </a:extLst>
            </a:ln>
          </p:spPr>
          <p:txBody>
            <a:bodyPr wrap="square" lIns="240000" tIns="240000" rIns="240000" bIns="240000" rtlCol="0">
              <a:noAutofit/>
            </a:bodyPr>
            <a:lstStyle/>
            <a:p>
              <a:pPr algn="ctr">
                <a:spcBef>
                  <a:spcPts val="400"/>
                </a:spcBef>
                <a:spcAft>
                  <a:spcPts val="400"/>
                </a:spcAft>
                <a:buClr>
                  <a:schemeClr val="tx2"/>
                </a:buClr>
                <a:buSzPct val="110000"/>
              </a:pPr>
              <a:r>
                <a:rPr lang="en-US" sz="1333" b="1" dirty="0"/>
                <a:t>Parametric Procedures</a:t>
              </a:r>
            </a:p>
          </p:txBody>
        </p:sp>
        <p:sp>
          <p:nvSpPr>
            <p:cNvPr id="12" name="TextBox 11">
              <a:extLst>
                <a:ext uri="{FF2B5EF4-FFF2-40B4-BE49-F238E27FC236}">
                  <a16:creationId xmlns:a16="http://schemas.microsoft.com/office/drawing/2014/main" id="{F0F6B8DD-C7E4-D5A7-46F6-ADCECE0C0A70}"/>
                </a:ext>
              </a:extLst>
            </p:cNvPr>
            <p:cNvSpPr txBox="1"/>
            <p:nvPr/>
          </p:nvSpPr>
          <p:spPr>
            <a:xfrm>
              <a:off x="5494014" y="4145024"/>
              <a:ext cx="1780817" cy="860573"/>
            </a:xfrm>
            <a:prstGeom prst="roundRect">
              <a:avLst/>
            </a:prstGeom>
            <a:noFill/>
            <a:ln w="19050">
              <a:solidFill>
                <a:schemeClr val="tx2"/>
              </a:solidFill>
              <a:extLst>
                <a:ext uri="{C807C97D-BFC1-408E-A445-0C87EB9F89A2}">
                  <ask:lineSketchStyleProps xmlns:ask="http://schemas.microsoft.com/office/drawing/2018/sketchyshapes">
                    <ask:type>
                      <ask:lineSketchNone/>
                    </ask:type>
                  </ask:lineSketchStyleProps>
                </a:ext>
              </a:extLst>
            </a:ln>
          </p:spPr>
          <p:txBody>
            <a:bodyPr wrap="square" lIns="240000" tIns="240000" rIns="240000" bIns="240000" rtlCol="0">
              <a:noAutofit/>
            </a:bodyPr>
            <a:lstStyle/>
            <a:p>
              <a:pPr algn="ctr">
                <a:spcBef>
                  <a:spcPts val="400"/>
                </a:spcBef>
                <a:spcAft>
                  <a:spcPts val="400"/>
                </a:spcAft>
                <a:buClr>
                  <a:schemeClr val="tx2"/>
                </a:buClr>
                <a:buSzPct val="110000"/>
              </a:pPr>
              <a:r>
                <a:rPr lang="en-US" sz="1333" b="1" dirty="0"/>
                <a:t>Simple Procedures</a:t>
              </a:r>
            </a:p>
          </p:txBody>
        </p:sp>
        <p:sp>
          <p:nvSpPr>
            <p:cNvPr id="13" name="TextBox 12">
              <a:extLst>
                <a:ext uri="{FF2B5EF4-FFF2-40B4-BE49-F238E27FC236}">
                  <a16:creationId xmlns:a16="http://schemas.microsoft.com/office/drawing/2014/main" id="{F914BC69-6C61-8A10-5810-EBA6400EF446}"/>
                </a:ext>
              </a:extLst>
            </p:cNvPr>
            <p:cNvSpPr txBox="1"/>
            <p:nvPr/>
          </p:nvSpPr>
          <p:spPr>
            <a:xfrm>
              <a:off x="5494014" y="5341348"/>
              <a:ext cx="1780817" cy="860573"/>
            </a:xfrm>
            <a:prstGeom prst="roundRect">
              <a:avLst/>
            </a:prstGeom>
            <a:noFill/>
            <a:ln w="19050">
              <a:solidFill>
                <a:schemeClr val="tx2"/>
              </a:solidFill>
              <a:extLst>
                <a:ext uri="{C807C97D-BFC1-408E-A445-0C87EB9F89A2}">
                  <ask:lineSketchStyleProps xmlns:ask="http://schemas.microsoft.com/office/drawing/2018/sketchyshapes">
                    <ask:type>
                      <ask:lineSketchNone/>
                    </ask:type>
                  </ask:lineSketchStyleProps>
                </a:ext>
              </a:extLst>
            </a:ln>
          </p:spPr>
          <p:txBody>
            <a:bodyPr wrap="square" lIns="240000" tIns="240000" rIns="240000" bIns="240000" rtlCol="0">
              <a:noAutofit/>
            </a:bodyPr>
            <a:lstStyle/>
            <a:p>
              <a:pPr algn="ctr">
                <a:spcBef>
                  <a:spcPts val="400"/>
                </a:spcBef>
                <a:spcAft>
                  <a:spcPts val="400"/>
                </a:spcAft>
                <a:buClr>
                  <a:schemeClr val="tx2"/>
                </a:buClr>
                <a:buSzPct val="110000"/>
              </a:pPr>
              <a:r>
                <a:rPr lang="en-US" sz="1333" b="1" dirty="0"/>
                <a:t>Gatekeeping Procedures</a:t>
              </a:r>
            </a:p>
          </p:txBody>
        </p:sp>
        <p:sp>
          <p:nvSpPr>
            <p:cNvPr id="15" name="TextBox 14">
              <a:extLst>
                <a:ext uri="{FF2B5EF4-FFF2-40B4-BE49-F238E27FC236}">
                  <a16:creationId xmlns:a16="http://schemas.microsoft.com/office/drawing/2014/main" id="{8E7EB1F5-7853-148F-79D8-8E8539C049EE}"/>
                </a:ext>
              </a:extLst>
            </p:cNvPr>
            <p:cNvSpPr txBox="1"/>
            <p:nvPr/>
          </p:nvSpPr>
          <p:spPr>
            <a:xfrm>
              <a:off x="7927916" y="2648141"/>
              <a:ext cx="3198295" cy="1161131"/>
            </a:xfrm>
            <a:prstGeom prst="roundRect">
              <a:avLst/>
            </a:prstGeom>
            <a:noFill/>
            <a:ln w="19050">
              <a:solidFill>
                <a:schemeClr val="tx2"/>
              </a:solidFill>
              <a:extLst>
                <a:ext uri="{C807C97D-BFC1-408E-A445-0C87EB9F89A2}">
                  <ask:lineSketchStyleProps xmlns:ask="http://schemas.microsoft.com/office/drawing/2018/sketchyshapes">
                    <ask:type>
                      <ask:lineSketchNone/>
                    </ask:type>
                  </ask:lineSketchStyleProps>
                </a:ext>
              </a:extLst>
            </a:ln>
          </p:spPr>
          <p:txBody>
            <a:bodyPr wrap="square" lIns="240000" tIns="240000" rIns="240000" bIns="240000" rtlCol="0" anchor="ctr">
              <a:noAutofit/>
            </a:bodyPr>
            <a:lstStyle/>
            <a:p>
              <a:pPr marL="228594" indent="-228594">
                <a:spcBef>
                  <a:spcPts val="400"/>
                </a:spcBef>
                <a:spcAft>
                  <a:spcPts val="400"/>
                </a:spcAft>
                <a:buClr>
                  <a:schemeClr val="tx2"/>
                </a:buClr>
                <a:buSzPct val="110000"/>
                <a:buFont typeface="Arial" panose="020B0604020202020204" pitchFamily="34" charset="0"/>
                <a:buChar char="•"/>
              </a:pPr>
              <a:r>
                <a:rPr lang="en-US" sz="1000" b="1" dirty="0"/>
                <a:t>Dunnett Procedure (Single step)</a:t>
              </a:r>
            </a:p>
            <a:p>
              <a:pPr marL="228594" indent="-228594">
                <a:spcBef>
                  <a:spcPts val="400"/>
                </a:spcBef>
                <a:spcAft>
                  <a:spcPts val="400"/>
                </a:spcAft>
                <a:buClr>
                  <a:schemeClr val="tx2"/>
                </a:buClr>
                <a:buSzPct val="110000"/>
                <a:buFont typeface="Arial" panose="020B0604020202020204" pitchFamily="34" charset="0"/>
                <a:buChar char="•"/>
              </a:pPr>
              <a:r>
                <a:rPr lang="en-US" sz="1000" b="1" dirty="0"/>
                <a:t>Step-up Dunnett</a:t>
              </a:r>
            </a:p>
            <a:p>
              <a:pPr marL="228594" indent="-228594">
                <a:spcBef>
                  <a:spcPts val="400"/>
                </a:spcBef>
                <a:spcAft>
                  <a:spcPts val="400"/>
                </a:spcAft>
                <a:buClr>
                  <a:schemeClr val="tx2"/>
                </a:buClr>
                <a:buSzPct val="110000"/>
                <a:buFont typeface="Arial" panose="020B0604020202020204" pitchFamily="34" charset="0"/>
                <a:buChar char="•"/>
              </a:pPr>
              <a:r>
                <a:rPr lang="en-US" sz="1000" b="1" dirty="0"/>
                <a:t>Step-down Dunnett</a:t>
              </a:r>
            </a:p>
          </p:txBody>
        </p:sp>
        <p:sp>
          <p:nvSpPr>
            <p:cNvPr id="17" name="TextBox 16">
              <a:extLst>
                <a:ext uri="{FF2B5EF4-FFF2-40B4-BE49-F238E27FC236}">
                  <a16:creationId xmlns:a16="http://schemas.microsoft.com/office/drawing/2014/main" id="{C5FC0781-4A2B-40FF-4E13-37BC4F949714}"/>
                </a:ext>
              </a:extLst>
            </p:cNvPr>
            <p:cNvSpPr txBox="1"/>
            <p:nvPr/>
          </p:nvSpPr>
          <p:spPr>
            <a:xfrm>
              <a:off x="7927916" y="4200242"/>
              <a:ext cx="3198295" cy="904746"/>
            </a:xfrm>
            <a:prstGeom prst="roundRect">
              <a:avLst/>
            </a:prstGeom>
            <a:noFill/>
            <a:ln w="19050">
              <a:solidFill>
                <a:schemeClr val="tx2"/>
              </a:solidFill>
              <a:extLst>
                <a:ext uri="{C807C97D-BFC1-408E-A445-0C87EB9F89A2}">
                  <ask:lineSketchStyleProps xmlns:ask="http://schemas.microsoft.com/office/drawing/2018/sketchyshapes">
                    <ask:type>
                      <ask:lineSketchNone/>
                    </ask:type>
                  </ask:lineSketchStyleProps>
                </a:ext>
              </a:extLst>
            </a:ln>
          </p:spPr>
          <p:txBody>
            <a:bodyPr wrap="square" lIns="240000" tIns="240000" rIns="240000" bIns="240000" rtlCol="0" anchor="ctr">
              <a:noAutofit/>
            </a:bodyPr>
            <a:lstStyle/>
            <a:p>
              <a:pPr marL="227965" indent="-227965">
                <a:spcBef>
                  <a:spcPts val="400"/>
                </a:spcBef>
                <a:spcAft>
                  <a:spcPts val="400"/>
                </a:spcAft>
                <a:buClr>
                  <a:schemeClr val="tx2"/>
                </a:buClr>
                <a:buSzPct val="110000"/>
                <a:buFont typeface="Arial" panose="020B0604020202020204" pitchFamily="34" charset="0"/>
                <a:buChar char="•"/>
              </a:pPr>
              <a:r>
                <a:rPr lang="en-US" sz="1000" b="1" dirty="0"/>
                <a:t>Fixed Sequence Procedure</a:t>
              </a:r>
              <a:endParaRPr lang="en-US" sz="1000" dirty="0"/>
            </a:p>
            <a:p>
              <a:pPr marL="227965" indent="-227965">
                <a:spcBef>
                  <a:spcPts val="400"/>
                </a:spcBef>
                <a:spcAft>
                  <a:spcPts val="400"/>
                </a:spcAft>
                <a:buClr>
                  <a:schemeClr val="tx2"/>
                </a:buClr>
                <a:buSzPct val="110000"/>
                <a:buFont typeface="Arial" panose="020B0604020202020204" pitchFamily="34" charset="0"/>
                <a:buChar char="•"/>
              </a:pPr>
              <a:r>
                <a:rPr lang="en-US" sz="1000" b="1" dirty="0"/>
                <a:t>Fallback Procedure</a:t>
              </a:r>
            </a:p>
            <a:p>
              <a:pPr marL="227965" indent="-227965">
                <a:spcBef>
                  <a:spcPts val="400"/>
                </a:spcBef>
                <a:spcAft>
                  <a:spcPts val="400"/>
                </a:spcAft>
                <a:buClr>
                  <a:schemeClr val="tx2"/>
                </a:buClr>
                <a:buSzPct val="110000"/>
                <a:buFont typeface="Arial" panose="020B0604020202020204" pitchFamily="34" charset="0"/>
                <a:buChar char="•"/>
              </a:pPr>
              <a:r>
                <a:rPr lang="en-US" sz="1000" b="1" dirty="0"/>
                <a:t>Chain-based method</a:t>
              </a:r>
            </a:p>
          </p:txBody>
        </p:sp>
        <p:sp>
          <p:nvSpPr>
            <p:cNvPr id="18" name="TextBox 17">
              <a:extLst>
                <a:ext uri="{FF2B5EF4-FFF2-40B4-BE49-F238E27FC236}">
                  <a16:creationId xmlns:a16="http://schemas.microsoft.com/office/drawing/2014/main" id="{46000F4F-9351-8723-BCA6-E2C981CBD62F}"/>
                </a:ext>
              </a:extLst>
            </p:cNvPr>
            <p:cNvSpPr txBox="1"/>
            <p:nvPr/>
          </p:nvSpPr>
          <p:spPr>
            <a:xfrm>
              <a:off x="7927917" y="5341346"/>
              <a:ext cx="3198293" cy="1001437"/>
            </a:xfrm>
            <a:prstGeom prst="roundRect">
              <a:avLst/>
            </a:prstGeom>
            <a:noFill/>
            <a:ln w="19050">
              <a:solidFill>
                <a:schemeClr val="tx2"/>
              </a:solidFill>
              <a:extLst>
                <a:ext uri="{C807C97D-BFC1-408E-A445-0C87EB9F89A2}">
                  <ask:lineSketchStyleProps xmlns:ask="http://schemas.microsoft.com/office/drawing/2018/sketchyshapes">
                    <ask:type>
                      <ask:lineSketchNone/>
                    </ask:type>
                  </ask:lineSketchStyleProps>
                </a:ext>
              </a:extLst>
            </a:ln>
          </p:spPr>
          <p:txBody>
            <a:bodyPr wrap="square" lIns="240000" tIns="240000" rIns="240000" bIns="240000" rtlCol="0">
              <a:noAutofit/>
            </a:bodyPr>
            <a:lstStyle/>
            <a:p>
              <a:pPr marL="228594" indent="-228594">
                <a:spcBef>
                  <a:spcPts val="400"/>
                </a:spcBef>
                <a:spcAft>
                  <a:spcPts val="400"/>
                </a:spcAft>
                <a:buClr>
                  <a:schemeClr val="tx2"/>
                </a:buClr>
                <a:buSzPct val="110000"/>
                <a:buFont typeface="Arial" panose="020B0604020202020204" pitchFamily="34" charset="0"/>
                <a:buChar char="•"/>
              </a:pPr>
              <a:r>
                <a:rPr lang="en-US" sz="1000" b="1" dirty="0"/>
                <a:t>Serial Gatekeeping Procedure</a:t>
              </a:r>
            </a:p>
            <a:p>
              <a:pPr marL="228594" indent="-228594">
                <a:spcBef>
                  <a:spcPts val="400"/>
                </a:spcBef>
                <a:spcAft>
                  <a:spcPts val="400"/>
                </a:spcAft>
                <a:buClr>
                  <a:schemeClr val="tx2"/>
                </a:buClr>
                <a:buSzPct val="110000"/>
                <a:buFont typeface="Arial" panose="020B0604020202020204" pitchFamily="34" charset="0"/>
                <a:buChar char="•"/>
              </a:pPr>
              <a:r>
                <a:rPr lang="en-US" sz="1000" b="1" dirty="0"/>
                <a:t>Parallel Gatekeeping Procedure</a:t>
              </a:r>
            </a:p>
            <a:p>
              <a:pPr marL="228594" indent="-228594">
                <a:spcBef>
                  <a:spcPts val="400"/>
                </a:spcBef>
                <a:spcAft>
                  <a:spcPts val="400"/>
                </a:spcAft>
                <a:buClr>
                  <a:schemeClr val="tx2"/>
                </a:buClr>
                <a:buSzPct val="110000"/>
                <a:buFont typeface="Arial" panose="020B0604020202020204" pitchFamily="34" charset="0"/>
                <a:buChar char="•"/>
              </a:pPr>
              <a:r>
                <a:rPr lang="en-US" sz="1000" b="1" dirty="0"/>
                <a:t>Multi Sequence Gatekeeping Procedure</a:t>
              </a:r>
            </a:p>
          </p:txBody>
        </p:sp>
        <p:cxnSp>
          <p:nvCxnSpPr>
            <p:cNvPr id="22" name="Connector: Elbow 21">
              <a:extLst>
                <a:ext uri="{FF2B5EF4-FFF2-40B4-BE49-F238E27FC236}">
                  <a16:creationId xmlns:a16="http://schemas.microsoft.com/office/drawing/2014/main" id="{645996E9-1B6D-E99F-7C44-E4BC0A6A497B}"/>
                </a:ext>
              </a:extLst>
            </p:cNvPr>
            <p:cNvCxnSpPr>
              <a:stCxn id="2" idx="3"/>
              <a:endCxn id="8" idx="1"/>
            </p:cNvCxnSpPr>
            <p:nvPr/>
          </p:nvCxnSpPr>
          <p:spPr>
            <a:xfrm>
              <a:off x="2109578" y="3698280"/>
              <a:ext cx="629795" cy="1484431"/>
            </a:xfrm>
            <a:prstGeom prst="bentConnector3">
              <a:avLst/>
            </a:prstGeom>
            <a:ln w="19050" cap="rnd">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onnector: Elbow 22">
              <a:extLst>
                <a:ext uri="{FF2B5EF4-FFF2-40B4-BE49-F238E27FC236}">
                  <a16:creationId xmlns:a16="http://schemas.microsoft.com/office/drawing/2014/main" id="{91F1CB99-5B9C-93B7-32D2-116CE49E7C60}"/>
                </a:ext>
              </a:extLst>
            </p:cNvPr>
            <p:cNvCxnSpPr>
              <a:cxnSpLocks/>
              <a:endCxn id="9" idx="1"/>
            </p:cNvCxnSpPr>
            <p:nvPr/>
          </p:nvCxnSpPr>
          <p:spPr>
            <a:xfrm rot="5400000" flipH="1" flipV="1">
              <a:off x="1845600" y="2804506"/>
              <a:ext cx="1472651" cy="314899"/>
            </a:xfrm>
            <a:prstGeom prst="bentConnector2">
              <a:avLst/>
            </a:prstGeom>
            <a:ln w="19050" cap="rnd">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84DCFDAC-BF7A-322E-F6D5-2C2022405DC0}"/>
                </a:ext>
              </a:extLst>
            </p:cNvPr>
            <p:cNvCxnSpPr>
              <a:cxnSpLocks/>
              <a:stCxn id="9" idx="3"/>
              <a:endCxn id="10" idx="1"/>
            </p:cNvCxnSpPr>
            <p:nvPr/>
          </p:nvCxnSpPr>
          <p:spPr>
            <a:xfrm flipV="1">
              <a:off x="4739540" y="1488572"/>
              <a:ext cx="754472" cy="737059"/>
            </a:xfrm>
            <a:prstGeom prst="bentConnector3">
              <a:avLst>
                <a:gd name="adj1" fmla="val 50000"/>
              </a:avLst>
            </a:prstGeom>
            <a:ln w="19050" cap="rnd">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40" name="Connector: Elbow 39">
              <a:extLst>
                <a:ext uri="{FF2B5EF4-FFF2-40B4-BE49-F238E27FC236}">
                  <a16:creationId xmlns:a16="http://schemas.microsoft.com/office/drawing/2014/main" id="{B9EADCC0-B87F-8A92-869D-8BCAB143CE71}"/>
                </a:ext>
              </a:extLst>
            </p:cNvPr>
            <p:cNvCxnSpPr>
              <a:cxnSpLocks/>
              <a:endCxn id="12" idx="1"/>
            </p:cNvCxnSpPr>
            <p:nvPr/>
          </p:nvCxnSpPr>
          <p:spPr>
            <a:xfrm flipV="1">
              <a:off x="4754365" y="4575311"/>
              <a:ext cx="739649" cy="607399"/>
            </a:xfrm>
            <a:prstGeom prst="bentConnector3">
              <a:avLst>
                <a:gd name="adj1" fmla="val 50000"/>
              </a:avLst>
            </a:prstGeom>
            <a:ln w="19050" cap="rnd">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42" name="Connector: Elbow 41">
              <a:extLst>
                <a:ext uri="{FF2B5EF4-FFF2-40B4-BE49-F238E27FC236}">
                  <a16:creationId xmlns:a16="http://schemas.microsoft.com/office/drawing/2014/main" id="{0C5D232C-7FB9-9627-DCA5-09559468755E}"/>
                </a:ext>
              </a:extLst>
            </p:cNvPr>
            <p:cNvCxnSpPr>
              <a:cxnSpLocks/>
              <a:stCxn id="8" idx="3"/>
            </p:cNvCxnSpPr>
            <p:nvPr/>
          </p:nvCxnSpPr>
          <p:spPr>
            <a:xfrm>
              <a:off x="4739541" y="5182710"/>
              <a:ext cx="754473" cy="588923"/>
            </a:xfrm>
            <a:prstGeom prst="bentConnector3">
              <a:avLst>
                <a:gd name="adj1" fmla="val 51347"/>
              </a:avLst>
            </a:prstGeom>
            <a:ln w="19050" cap="rnd">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22BF7448-E909-B7E7-4C88-1F4DE471904A}"/>
                </a:ext>
              </a:extLst>
            </p:cNvPr>
            <p:cNvCxnSpPr>
              <a:cxnSpLocks/>
              <a:stCxn id="10" idx="3"/>
              <a:endCxn id="14" idx="1"/>
            </p:cNvCxnSpPr>
            <p:nvPr/>
          </p:nvCxnSpPr>
          <p:spPr>
            <a:xfrm flipV="1">
              <a:off x="7274831" y="1485543"/>
              <a:ext cx="653085" cy="3029"/>
            </a:xfrm>
            <a:prstGeom prst="straightConnector1">
              <a:avLst/>
            </a:prstGeom>
            <a:ln w="19050" cap="rnd">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F72FAA49-3D5D-5223-38BC-5C95E380AE5D}"/>
                </a:ext>
              </a:extLst>
            </p:cNvPr>
            <p:cNvCxnSpPr/>
            <p:nvPr/>
          </p:nvCxnSpPr>
          <p:spPr>
            <a:xfrm>
              <a:off x="7274831" y="3047882"/>
              <a:ext cx="653085" cy="1"/>
            </a:xfrm>
            <a:prstGeom prst="straightConnector1">
              <a:avLst/>
            </a:prstGeom>
            <a:ln w="19050" cap="rnd">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AFB48E41-D84F-B3CE-F64E-FC449162E9BB}"/>
                </a:ext>
              </a:extLst>
            </p:cNvPr>
            <p:cNvCxnSpPr/>
            <p:nvPr/>
          </p:nvCxnSpPr>
          <p:spPr>
            <a:xfrm>
              <a:off x="7277696" y="4580506"/>
              <a:ext cx="653085" cy="1"/>
            </a:xfrm>
            <a:prstGeom prst="straightConnector1">
              <a:avLst/>
            </a:prstGeom>
            <a:ln w="19050" cap="rnd">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991AF379-7A0A-D82F-375E-E2E6C1E70CE6}"/>
                </a:ext>
              </a:extLst>
            </p:cNvPr>
            <p:cNvCxnSpPr/>
            <p:nvPr/>
          </p:nvCxnSpPr>
          <p:spPr>
            <a:xfrm>
              <a:off x="7274831" y="5771633"/>
              <a:ext cx="653085" cy="1"/>
            </a:xfrm>
            <a:prstGeom prst="straightConnector1">
              <a:avLst/>
            </a:prstGeom>
            <a:ln w="19050" cap="rnd">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or: Elbow 56">
              <a:extLst>
                <a:ext uri="{FF2B5EF4-FFF2-40B4-BE49-F238E27FC236}">
                  <a16:creationId xmlns:a16="http://schemas.microsoft.com/office/drawing/2014/main" id="{7ECE4D30-53CC-E017-836A-FA89F451FE8A}"/>
                </a:ext>
              </a:extLst>
            </p:cNvPr>
            <p:cNvCxnSpPr>
              <a:stCxn id="9" idx="3"/>
              <a:endCxn id="11" idx="1"/>
            </p:cNvCxnSpPr>
            <p:nvPr/>
          </p:nvCxnSpPr>
          <p:spPr>
            <a:xfrm>
              <a:off x="4739540" y="2225630"/>
              <a:ext cx="754472" cy="852796"/>
            </a:xfrm>
            <a:prstGeom prst="bentConnector3">
              <a:avLst/>
            </a:prstGeom>
            <a:ln w="19050" cap="rnd">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59" name="Right Brace 58">
              <a:extLst>
                <a:ext uri="{FF2B5EF4-FFF2-40B4-BE49-F238E27FC236}">
                  <a16:creationId xmlns:a16="http://schemas.microsoft.com/office/drawing/2014/main" id="{D940DDEF-165C-3EE8-307C-CD4A23503B93}"/>
                </a:ext>
              </a:extLst>
            </p:cNvPr>
            <p:cNvSpPr/>
            <p:nvPr/>
          </p:nvSpPr>
          <p:spPr>
            <a:xfrm>
              <a:off x="10157308" y="857386"/>
              <a:ext cx="108343" cy="410703"/>
            </a:xfrm>
            <a:prstGeom prst="rightBrace">
              <a:avLst/>
            </a:prstGeom>
            <a:ln w="12700" cap="rnd">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3200"/>
            </a:p>
          </p:txBody>
        </p:sp>
        <p:sp>
          <p:nvSpPr>
            <p:cNvPr id="61" name="Right Brace 60">
              <a:extLst>
                <a:ext uri="{FF2B5EF4-FFF2-40B4-BE49-F238E27FC236}">
                  <a16:creationId xmlns:a16="http://schemas.microsoft.com/office/drawing/2014/main" id="{0CBC01E6-129C-1B9F-43CC-B49E13A84049}"/>
                </a:ext>
              </a:extLst>
            </p:cNvPr>
            <p:cNvSpPr/>
            <p:nvPr/>
          </p:nvSpPr>
          <p:spPr>
            <a:xfrm>
              <a:off x="10157309" y="1400356"/>
              <a:ext cx="96889" cy="616827"/>
            </a:xfrm>
            <a:prstGeom prst="rightBrace">
              <a:avLst/>
            </a:prstGeom>
            <a:ln w="12700" cap="rnd">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3200"/>
            </a:p>
          </p:txBody>
        </p:sp>
      </p:grpSp>
      <p:sp>
        <p:nvSpPr>
          <p:cNvPr id="16" name="Slide Number Placeholder 15">
            <a:extLst>
              <a:ext uri="{FF2B5EF4-FFF2-40B4-BE49-F238E27FC236}">
                <a16:creationId xmlns:a16="http://schemas.microsoft.com/office/drawing/2014/main" id="{9B5D4F32-F266-F2DD-C6E3-9293EBFBB4DC}"/>
              </a:ext>
            </a:extLst>
          </p:cNvPr>
          <p:cNvSpPr>
            <a:spLocks noGrp="1"/>
          </p:cNvSpPr>
          <p:nvPr>
            <p:ph type="sldNum" sz="quarter" idx="21"/>
          </p:nvPr>
        </p:nvSpPr>
        <p:spPr/>
        <p:txBody>
          <a:bodyPr/>
          <a:lstStyle/>
          <a:p>
            <a:fld id="{997006E5-C7AA-4492-BE99-3C3768669B0A}" type="slidenum">
              <a:rPr lang="en-US" smtClean="0"/>
              <a:t>9</a:t>
            </a:fld>
            <a:endParaRPr lang="en-US"/>
          </a:p>
        </p:txBody>
      </p:sp>
    </p:spTree>
    <p:extLst>
      <p:ext uri="{BB962C8B-B14F-4D97-AF65-F5344CB8AC3E}">
        <p14:creationId xmlns:p14="http://schemas.microsoft.com/office/powerpoint/2010/main" val="2305316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GSK ">
  <a:themeElements>
    <a:clrScheme name="GSK_Template_2022">
      <a:dk1>
        <a:srgbClr val="000000"/>
      </a:dk1>
      <a:lt1>
        <a:sysClr val="window" lastClr="FFFFFF"/>
      </a:lt1>
      <a:dk2>
        <a:srgbClr val="F36633"/>
      </a:dk2>
      <a:lt2>
        <a:srgbClr val="959595"/>
      </a:lt2>
      <a:accent1>
        <a:srgbClr val="6658A6"/>
      </a:accent1>
      <a:accent2>
        <a:srgbClr val="E21860"/>
      </a:accent2>
      <a:accent3>
        <a:srgbClr val="69B445"/>
      </a:accent3>
      <a:accent4>
        <a:srgbClr val="244EA2"/>
      </a:accent4>
      <a:accent5>
        <a:srgbClr val="FFC709"/>
      </a:accent5>
      <a:accent6>
        <a:srgbClr val="DC4133"/>
      </a:accent6>
      <a:hlink>
        <a:srgbClr val="000000"/>
      </a:hlink>
      <a:folHlink>
        <a:srgbClr val="F0EFED"/>
      </a:folHlink>
    </a:clrScheme>
    <a:fontScheme name="GSK_Template_2022">
      <a:majorFont>
        <a:latin typeface="Arial"/>
        <a:ea typeface=""/>
        <a:cs typeface="Noto Sans"/>
      </a:majorFont>
      <a:minorFont>
        <a:latin typeface="Arial"/>
        <a:ea typeface=""/>
        <a:cs typeface="Noto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lumMod val="95000"/>
          </a:schemeClr>
        </a:solidFill>
        <a:ln>
          <a:noFill/>
          <a:headEnd/>
          <a:tailEnd/>
        </a:ln>
        <a:effectLst/>
      </a:spPr>
      <a:bodyPr rot="0" spcFirstLastPara="0" vertOverflow="overflow" horzOverflow="overflow" vert="horz" wrap="square" lIns="180000" tIns="180000" rIns="180000" bIns="180000" numCol="1" spcCol="0" rtlCol="0" fromWordArt="0" anchor="t" anchorCtr="0" forceAA="0" compatLnSpc="1">
        <a:prstTxWarp prst="textNoShape">
          <a:avLst/>
        </a:prstTxWarp>
        <a:noAutofit/>
      </a:bodyPr>
      <a:lstStyle>
        <a:defPPr marL="285750" indent="-285750" algn="l" eaLnBrk="0" fontAlgn="auto" hangingPunct="0">
          <a:spcBef>
            <a:spcPts val="300"/>
          </a:spcBef>
          <a:spcAft>
            <a:spcPts val="300"/>
          </a:spcAft>
          <a:buClr>
            <a:schemeClr val="tx2"/>
          </a:buClr>
          <a:buSzPct val="110000"/>
          <a:buFont typeface="Arial" panose="020B0604020202020204" pitchFamily="34" charset="0"/>
          <a:buChar char="•"/>
          <a:defRPr sz="1600" kern="0" dirty="0" err="1" smtClean="0">
            <a:solidFill>
              <a:schemeClr val="tx1"/>
            </a:solidFill>
          </a:defRPr>
        </a:defPPr>
      </a:lstStyle>
      <a:style>
        <a:lnRef idx="1">
          <a:schemeClr val="accent1"/>
        </a:lnRef>
        <a:fillRef idx="3">
          <a:schemeClr val="accent1"/>
        </a:fillRef>
        <a:effectRef idx="2">
          <a:schemeClr val="accent1"/>
        </a:effectRef>
        <a:fontRef idx="minor">
          <a:schemeClr val="lt1"/>
        </a:fontRef>
      </a:style>
    </a:spDef>
    <a:lnDef>
      <a:spPr>
        <a:ln w="19050" cap="rnd">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0000" tIns="180000" rIns="180000" bIns="180000" rtlCol="0">
        <a:normAutofit/>
      </a:bodyPr>
      <a:lstStyle>
        <a:defPPr marL="285750" indent="-285750" algn="l">
          <a:spcBef>
            <a:spcPts val="300"/>
          </a:spcBef>
          <a:spcAft>
            <a:spcPts val="300"/>
          </a:spcAft>
          <a:buClr>
            <a:schemeClr val="tx2"/>
          </a:buClr>
          <a:buSzPct val="110000"/>
          <a:buFont typeface="Arial" panose="020B0604020202020204" pitchFamily="34" charset="0"/>
          <a:buChar char="•"/>
          <a:defRPr sz="1600" dirty="0" err="1" smtClean="0"/>
        </a:defPPr>
      </a:lstStyle>
    </a:txDef>
  </a:objectDefaults>
  <a:extraClrSchemeLst/>
  <a:extLst>
    <a:ext uri="{05A4C25C-085E-4340-85A3-A5531E510DB2}">
      <thm15:themeFamily xmlns:thm15="http://schemas.microsoft.com/office/thememl/2012/main" name="Presentation3" id="{1FC64C42-FD31-4645-8EA4-F7F1E0B32C5A}" vid="{75B4F402-4C66-47F2-964F-78688538E0B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15487</TotalTime>
  <Words>5222</Words>
  <Application>Microsoft Office PowerPoint</Application>
  <PresentationFormat>Widescreen</PresentationFormat>
  <Paragraphs>443</Paragraphs>
  <Slides>50</Slides>
  <Notes>1</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50</vt:i4>
      </vt:variant>
    </vt:vector>
  </HeadingPairs>
  <TitlesOfParts>
    <vt:vector size="58" baseType="lpstr">
      <vt:lpstr>Arial</vt:lpstr>
      <vt:lpstr>Calibri</vt:lpstr>
      <vt:lpstr>Calibri Light</vt:lpstr>
      <vt:lpstr>Cambria Math</vt:lpstr>
      <vt:lpstr>Times New Roman</vt:lpstr>
      <vt:lpstr>Wingdings</vt:lpstr>
      <vt:lpstr>Office Theme</vt:lpstr>
      <vt:lpstr>GSK </vt:lpstr>
      <vt:lpstr>PowerPoint Presentation</vt:lpstr>
      <vt:lpstr>Agenda</vt:lpstr>
      <vt:lpstr>Agenda</vt:lpstr>
      <vt:lpstr>What is Multiplicity?</vt:lpstr>
      <vt:lpstr>Regulatory guidelines</vt:lpstr>
      <vt:lpstr>Regulatory guidelines</vt:lpstr>
      <vt:lpstr>Family wise Error rate(FWER)</vt:lpstr>
      <vt:lpstr>Overview of the Multiplicity Adjustment Methods</vt:lpstr>
      <vt:lpstr>Overview</vt:lpstr>
      <vt:lpstr>Hierarchical Multiplicity Adjustment Procedures</vt:lpstr>
      <vt:lpstr>Example: Case Study (Dose finding hypertension trial)</vt:lpstr>
      <vt:lpstr>Considering Fixed Sequence and Fallback Procedures using same case study</vt:lpstr>
      <vt:lpstr>Chain based Graphical Procedure</vt:lpstr>
      <vt:lpstr>PowerPoint Presentation</vt:lpstr>
      <vt:lpstr>PowerPoint Presentation</vt:lpstr>
      <vt:lpstr>Gatekeeping Procedures</vt:lpstr>
      <vt:lpstr>Serial and Parallel Gatekeeping Procedures</vt:lpstr>
      <vt:lpstr>Example of Type 2 diabetes mellitus trial</vt:lpstr>
      <vt:lpstr>PowerPoint Presentation</vt:lpstr>
      <vt:lpstr>Graphs of Serial and Parallel Gatekeeping Procedures</vt:lpstr>
      <vt:lpstr>Multi-Sequence Gatekeeping Procedure</vt:lpstr>
      <vt:lpstr>PowerPoint Presentation</vt:lpstr>
      <vt:lpstr>Simulation Study</vt:lpstr>
      <vt:lpstr>Objective</vt:lpstr>
      <vt:lpstr>Multiplicity Procedures</vt:lpstr>
      <vt:lpstr>How these Hierarchical Procedures Works?</vt:lpstr>
      <vt:lpstr>PowerPoint Presentation</vt:lpstr>
      <vt:lpstr>PowerPoint Presentation</vt:lpstr>
      <vt:lpstr>PowerPoint Presentation</vt:lpstr>
      <vt:lpstr>Key takeaways</vt:lpstr>
      <vt:lpstr>PowerPoint Presentation</vt:lpstr>
      <vt:lpstr>PowerPoint Presentation</vt:lpstr>
      <vt:lpstr>PowerPoint Presentation</vt:lpstr>
      <vt:lpstr>Types of Clinical Endpoints</vt:lpstr>
      <vt:lpstr>PowerPoint Presentation</vt:lpstr>
      <vt:lpstr>Composite end points</vt:lpstr>
      <vt:lpstr>What are Single-Step Procedures?</vt:lpstr>
      <vt:lpstr>Single-step Procedures</vt:lpstr>
      <vt:lpstr>Example: Case Study (Dose finding hypertension trial)</vt:lpstr>
      <vt:lpstr>Dunnett Procedure</vt:lpstr>
      <vt:lpstr>Example of the same case study</vt:lpstr>
      <vt:lpstr>What are Data-driven hypotheses ordering Procedures?</vt:lpstr>
      <vt:lpstr>Holm Procedure Using Decision Matrix Algorithm</vt:lpstr>
      <vt:lpstr>Example using same case study</vt:lpstr>
      <vt:lpstr>Hommel Step-up Procedure</vt:lpstr>
      <vt:lpstr>Hochberg Step-up Procedure</vt:lpstr>
      <vt:lpstr>Hochberg and Hommel procedures considering same Case study</vt:lpstr>
      <vt:lpstr>Step-down Dunnett Procedure</vt:lpstr>
      <vt:lpstr>Step-up Dunnett Procedure</vt:lpstr>
      <vt:lpstr>Example of Step-down and Step-up Dunnett using same case study</vt:lpstr>
    </vt:vector>
  </TitlesOfParts>
  <Company>GlaxoSmithKline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Saikiran Karra</dc:creator>
  <cp:lastModifiedBy>Saikiran Karra</cp:lastModifiedBy>
  <cp:revision>2</cp:revision>
  <dcterms:created xsi:type="dcterms:W3CDTF">2024-06-10T16:45:45Z</dcterms:created>
  <dcterms:modified xsi:type="dcterms:W3CDTF">2024-06-27T03:42:40Z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bea66b2b-af80-48b6-873b-d341d3035cfa_Enabled">
    <vt:lpwstr>true</vt:lpwstr>
  </property>
  <property fmtid="{D5CDD505-2E9C-101B-9397-08002B2CF9AE}" pid="3" name="MSIP_Label_bea66b2b-af80-48b6-873b-d341d3035cfa_SetDate">
    <vt:lpwstr>2024-06-10T17:50:08Z</vt:lpwstr>
  </property>
  <property fmtid="{D5CDD505-2E9C-101B-9397-08002B2CF9AE}" pid="4" name="MSIP_Label_bea66b2b-af80-48b6-873b-d341d3035cfa_Method">
    <vt:lpwstr>Standard</vt:lpwstr>
  </property>
  <property fmtid="{D5CDD505-2E9C-101B-9397-08002B2CF9AE}" pid="5" name="MSIP_Label_bea66b2b-af80-48b6-873b-d341d3035cfa_Name">
    <vt:lpwstr>Proprietary</vt:lpwstr>
  </property>
  <property fmtid="{D5CDD505-2E9C-101B-9397-08002B2CF9AE}" pid="6" name="MSIP_Label_bea66b2b-af80-48b6-873b-d341d3035cfa_SiteId">
    <vt:lpwstr>63982aff-fb6c-4c22-973b-70e4acfb63e6</vt:lpwstr>
  </property>
  <property fmtid="{D5CDD505-2E9C-101B-9397-08002B2CF9AE}" pid="7" name="MSIP_Label_bea66b2b-af80-48b6-873b-d341d3035cfa_ActionId">
    <vt:lpwstr>e82931a5-082e-4c7b-a6cd-ea896a44e40d</vt:lpwstr>
  </property>
  <property fmtid="{D5CDD505-2E9C-101B-9397-08002B2CF9AE}" pid="8" name="MSIP_Label_bea66b2b-af80-48b6-873b-d341d3035cfa_ContentBits">
    <vt:lpwstr>0</vt:lpwstr>
  </property>
</Properties>
</file>